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5.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7.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8.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9.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9">
  <p:sldMasterIdLst>
    <p:sldMasterId id="2147483648" r:id="rId1"/>
    <p:sldMasterId id="2147483660" r:id="rId2"/>
    <p:sldMasterId id="2147483664" r:id="rId3"/>
    <p:sldMasterId id="2147483668" r:id="rId4"/>
    <p:sldMasterId id="2147483672" r:id="rId5"/>
    <p:sldMasterId id="2147483676" r:id="rId6"/>
    <p:sldMasterId id="2147483680" r:id="rId7"/>
    <p:sldMasterId id="2147483684" r:id="rId8"/>
    <p:sldMasterId id="2147483688" r:id="rId9"/>
    <p:sldMasterId id="2147483692" r:id="rId10"/>
  </p:sldMasterIdLst>
  <p:notesMasterIdLst>
    <p:notesMasterId r:id="rId68"/>
  </p:notesMasterIdLst>
  <p:sldIdLst>
    <p:sldId id="347" r:id="rId11"/>
    <p:sldId id="400" r:id="rId12"/>
    <p:sldId id="432" r:id="rId13"/>
    <p:sldId id="433" r:id="rId14"/>
    <p:sldId id="434" r:id="rId15"/>
    <p:sldId id="435" r:id="rId16"/>
    <p:sldId id="436" r:id="rId17"/>
    <p:sldId id="437" r:id="rId18"/>
    <p:sldId id="438" r:id="rId19"/>
    <p:sldId id="439" r:id="rId20"/>
    <p:sldId id="440" r:id="rId21"/>
    <p:sldId id="441" r:id="rId22"/>
    <p:sldId id="442" r:id="rId23"/>
    <p:sldId id="490" r:id="rId24"/>
    <p:sldId id="443" r:id="rId25"/>
    <p:sldId id="444" r:id="rId26"/>
    <p:sldId id="445" r:id="rId27"/>
    <p:sldId id="448" r:id="rId28"/>
    <p:sldId id="447" r:id="rId29"/>
    <p:sldId id="403" r:id="rId30"/>
    <p:sldId id="449" r:id="rId31"/>
    <p:sldId id="450" r:id="rId32"/>
    <p:sldId id="451" r:id="rId33"/>
    <p:sldId id="452" r:id="rId34"/>
    <p:sldId id="453" r:id="rId35"/>
    <p:sldId id="454" r:id="rId36"/>
    <p:sldId id="455" r:id="rId37"/>
    <p:sldId id="456" r:id="rId38"/>
    <p:sldId id="457" r:id="rId39"/>
    <p:sldId id="458" r:id="rId40"/>
    <p:sldId id="459" r:id="rId41"/>
    <p:sldId id="460" r:id="rId42"/>
    <p:sldId id="461" r:id="rId43"/>
    <p:sldId id="462" r:id="rId44"/>
    <p:sldId id="463" r:id="rId45"/>
    <p:sldId id="464" r:id="rId46"/>
    <p:sldId id="465" r:id="rId47"/>
    <p:sldId id="467" r:id="rId48"/>
    <p:sldId id="469" r:id="rId49"/>
    <p:sldId id="470" r:id="rId50"/>
    <p:sldId id="471" r:id="rId51"/>
    <p:sldId id="472" r:id="rId52"/>
    <p:sldId id="474" r:id="rId53"/>
    <p:sldId id="475" r:id="rId54"/>
    <p:sldId id="476" r:id="rId55"/>
    <p:sldId id="477" r:id="rId56"/>
    <p:sldId id="478" r:id="rId57"/>
    <p:sldId id="481" r:id="rId58"/>
    <p:sldId id="480" r:id="rId59"/>
    <p:sldId id="482" r:id="rId60"/>
    <p:sldId id="483" r:id="rId61"/>
    <p:sldId id="484" r:id="rId62"/>
    <p:sldId id="485" r:id="rId63"/>
    <p:sldId id="486" r:id="rId64"/>
    <p:sldId id="488" r:id="rId65"/>
    <p:sldId id="489" r:id="rId66"/>
    <p:sldId id="321" r:id="rId67"/>
  </p:sldIdLst>
  <p:sldSz cx="12190413" cy="6859588"/>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02">
          <p15:clr>
            <a:srgbClr val="A4A3A4"/>
          </p15:clr>
        </p15:guide>
        <p15:guide id="2" pos="380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1E41"/>
    <a:srgbClr val="1983B7"/>
    <a:srgbClr val="18D2A6"/>
    <a:srgbClr val="03A6AF"/>
    <a:srgbClr val="0374AF"/>
    <a:srgbClr val="14B28B"/>
    <a:srgbClr val="01ACBE"/>
    <a:srgbClr val="0170C1"/>
    <a:srgbClr val="EB5145"/>
    <a:srgbClr val="EB53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82" autoAdjust="0"/>
    <p:restoredTop sz="94875" autoAdjust="0"/>
  </p:normalViewPr>
  <p:slideViewPr>
    <p:cSldViewPr snapToGrid="0" showGuides="1">
      <p:cViewPr varScale="1">
        <p:scale>
          <a:sx n="82" d="100"/>
          <a:sy n="82" d="100"/>
        </p:scale>
        <p:origin x="797" y="58"/>
      </p:cViewPr>
      <p:guideLst>
        <p:guide orient="horz" pos="2302"/>
        <p:guide pos="380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slide" Target="slides/slide53.xml"/><Relationship Id="rId68"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61" Type="http://schemas.openxmlformats.org/officeDocument/2006/relationships/slide" Target="slides/slide51.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12C8C0-A3D3-487B-AECC-CB6663EAE28D}" type="datetimeFigureOut">
              <a:rPr lang="zh-CN" altLang="en-US" smtClean="0"/>
              <a:t>2019/1/15</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49D3E0-124D-4DFF-AE99-4EA4CC201DB4}" type="slidenum">
              <a:rPr lang="zh-CN" altLang="en-US" smtClean="0"/>
              <a:t>‹#›</a:t>
            </a:fld>
            <a:endParaRPr lang="zh-CN" altLang="en-US"/>
          </a:p>
        </p:txBody>
      </p:sp>
    </p:spTree>
    <p:extLst>
      <p:ext uri="{BB962C8B-B14F-4D97-AF65-F5344CB8AC3E}">
        <p14:creationId xmlns:p14="http://schemas.microsoft.com/office/powerpoint/2010/main" val="20310159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10</a:t>
            </a:fld>
            <a:endParaRPr lang="zh-CN" altLang="en-US"/>
          </a:p>
        </p:txBody>
      </p:sp>
    </p:spTree>
    <p:extLst>
      <p:ext uri="{BB962C8B-B14F-4D97-AF65-F5344CB8AC3E}">
        <p14:creationId xmlns:p14="http://schemas.microsoft.com/office/powerpoint/2010/main" val="3372515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11</a:t>
            </a:fld>
            <a:endParaRPr lang="zh-CN" altLang="en-US"/>
          </a:p>
        </p:txBody>
      </p:sp>
    </p:spTree>
    <p:extLst>
      <p:ext uri="{BB962C8B-B14F-4D97-AF65-F5344CB8AC3E}">
        <p14:creationId xmlns:p14="http://schemas.microsoft.com/office/powerpoint/2010/main" val="334413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12</a:t>
            </a:fld>
            <a:endParaRPr lang="zh-CN" altLang="en-US"/>
          </a:p>
        </p:txBody>
      </p:sp>
    </p:spTree>
    <p:extLst>
      <p:ext uri="{BB962C8B-B14F-4D97-AF65-F5344CB8AC3E}">
        <p14:creationId xmlns:p14="http://schemas.microsoft.com/office/powerpoint/2010/main" val="3284235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13</a:t>
            </a:fld>
            <a:endParaRPr lang="zh-CN" altLang="en-US"/>
          </a:p>
        </p:txBody>
      </p:sp>
    </p:spTree>
    <p:extLst>
      <p:ext uri="{BB962C8B-B14F-4D97-AF65-F5344CB8AC3E}">
        <p14:creationId xmlns:p14="http://schemas.microsoft.com/office/powerpoint/2010/main" val="486705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14</a:t>
            </a:fld>
            <a:endParaRPr lang="zh-CN" altLang="en-US"/>
          </a:p>
        </p:txBody>
      </p:sp>
    </p:spTree>
    <p:extLst>
      <p:ext uri="{BB962C8B-B14F-4D97-AF65-F5344CB8AC3E}">
        <p14:creationId xmlns:p14="http://schemas.microsoft.com/office/powerpoint/2010/main" val="2273938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15</a:t>
            </a:fld>
            <a:endParaRPr lang="zh-CN" altLang="en-US"/>
          </a:p>
        </p:txBody>
      </p:sp>
    </p:spTree>
    <p:extLst>
      <p:ext uri="{BB962C8B-B14F-4D97-AF65-F5344CB8AC3E}">
        <p14:creationId xmlns:p14="http://schemas.microsoft.com/office/powerpoint/2010/main" val="23851294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16</a:t>
            </a:fld>
            <a:endParaRPr lang="zh-CN" altLang="en-US"/>
          </a:p>
        </p:txBody>
      </p:sp>
    </p:spTree>
    <p:extLst>
      <p:ext uri="{BB962C8B-B14F-4D97-AF65-F5344CB8AC3E}">
        <p14:creationId xmlns:p14="http://schemas.microsoft.com/office/powerpoint/2010/main" val="2465036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17</a:t>
            </a:fld>
            <a:endParaRPr lang="zh-CN" altLang="en-US"/>
          </a:p>
        </p:txBody>
      </p:sp>
    </p:spTree>
    <p:extLst>
      <p:ext uri="{BB962C8B-B14F-4D97-AF65-F5344CB8AC3E}">
        <p14:creationId xmlns:p14="http://schemas.microsoft.com/office/powerpoint/2010/main" val="20839081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7177913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19</a:t>
            </a:fld>
            <a:endParaRPr lang="zh-CN" altLang="en-US"/>
          </a:p>
        </p:txBody>
      </p:sp>
    </p:spTree>
    <p:extLst>
      <p:ext uri="{BB962C8B-B14F-4D97-AF65-F5344CB8AC3E}">
        <p14:creationId xmlns:p14="http://schemas.microsoft.com/office/powerpoint/2010/main" val="1566576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a:t>
            </a:fld>
            <a:endParaRPr lang="zh-CN" altLang="en-US"/>
          </a:p>
        </p:txBody>
      </p:sp>
    </p:spTree>
    <p:extLst>
      <p:ext uri="{BB962C8B-B14F-4D97-AF65-F5344CB8AC3E}">
        <p14:creationId xmlns:p14="http://schemas.microsoft.com/office/powerpoint/2010/main" val="36570800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20</a:t>
            </a:fld>
            <a:endParaRPr lang="zh-CN" altLang="en-US"/>
          </a:p>
        </p:txBody>
      </p:sp>
    </p:spTree>
    <p:extLst>
      <p:ext uri="{BB962C8B-B14F-4D97-AF65-F5344CB8AC3E}">
        <p14:creationId xmlns:p14="http://schemas.microsoft.com/office/powerpoint/2010/main" val="10921931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21</a:t>
            </a:fld>
            <a:endParaRPr lang="zh-CN" altLang="en-US"/>
          </a:p>
        </p:txBody>
      </p:sp>
    </p:spTree>
    <p:extLst>
      <p:ext uri="{BB962C8B-B14F-4D97-AF65-F5344CB8AC3E}">
        <p14:creationId xmlns:p14="http://schemas.microsoft.com/office/powerpoint/2010/main" val="20605022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22</a:t>
            </a:fld>
            <a:endParaRPr lang="zh-CN" altLang="en-US"/>
          </a:p>
        </p:txBody>
      </p:sp>
    </p:spTree>
    <p:extLst>
      <p:ext uri="{BB962C8B-B14F-4D97-AF65-F5344CB8AC3E}">
        <p14:creationId xmlns:p14="http://schemas.microsoft.com/office/powerpoint/2010/main" val="40205187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23</a:t>
            </a:fld>
            <a:endParaRPr lang="zh-CN" altLang="en-US"/>
          </a:p>
        </p:txBody>
      </p:sp>
    </p:spTree>
    <p:extLst>
      <p:ext uri="{BB962C8B-B14F-4D97-AF65-F5344CB8AC3E}">
        <p14:creationId xmlns:p14="http://schemas.microsoft.com/office/powerpoint/2010/main" val="34782902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24</a:t>
            </a:fld>
            <a:endParaRPr lang="zh-CN" altLang="en-US"/>
          </a:p>
        </p:txBody>
      </p:sp>
    </p:spTree>
    <p:extLst>
      <p:ext uri="{BB962C8B-B14F-4D97-AF65-F5344CB8AC3E}">
        <p14:creationId xmlns:p14="http://schemas.microsoft.com/office/powerpoint/2010/main" val="23234402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0104607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487079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3216810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1673936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763712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a:t>
            </a:fld>
            <a:endParaRPr lang="zh-CN" altLang="en-US"/>
          </a:p>
        </p:txBody>
      </p:sp>
    </p:spTree>
    <p:extLst>
      <p:ext uri="{BB962C8B-B14F-4D97-AF65-F5344CB8AC3E}">
        <p14:creationId xmlns:p14="http://schemas.microsoft.com/office/powerpoint/2010/main" val="1033080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950669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5945833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8045033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3011213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9329993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0776605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8727080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1275486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8677696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050606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a:t>
            </a:fld>
            <a:endParaRPr lang="zh-CN" altLang="en-US"/>
          </a:p>
        </p:txBody>
      </p:sp>
    </p:spTree>
    <p:extLst>
      <p:ext uri="{BB962C8B-B14F-4D97-AF65-F5344CB8AC3E}">
        <p14:creationId xmlns:p14="http://schemas.microsoft.com/office/powerpoint/2010/main" val="2560001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1005053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9695675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0913765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1379389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6784386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9736711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1705464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1893055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2990432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67479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a:t>
            </a:fld>
            <a:endParaRPr lang="zh-CN" altLang="en-US"/>
          </a:p>
        </p:txBody>
      </p:sp>
    </p:spTree>
    <p:extLst>
      <p:ext uri="{BB962C8B-B14F-4D97-AF65-F5344CB8AC3E}">
        <p14:creationId xmlns:p14="http://schemas.microsoft.com/office/powerpoint/2010/main" val="29910805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1199488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1040523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9119938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974392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8846600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1476333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9805336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a:t>
            </a:fld>
            <a:endParaRPr lang="zh-CN" altLang="en-US"/>
          </a:p>
        </p:txBody>
      </p:sp>
    </p:spTree>
    <p:extLst>
      <p:ext uri="{BB962C8B-B14F-4D97-AF65-F5344CB8AC3E}">
        <p14:creationId xmlns:p14="http://schemas.microsoft.com/office/powerpoint/2010/main" val="3125449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a:t>
            </a:fld>
            <a:endParaRPr lang="zh-CN" altLang="en-US"/>
          </a:p>
        </p:txBody>
      </p:sp>
    </p:spTree>
    <p:extLst>
      <p:ext uri="{BB962C8B-B14F-4D97-AF65-F5344CB8AC3E}">
        <p14:creationId xmlns:p14="http://schemas.microsoft.com/office/powerpoint/2010/main" val="1567902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a:t>
            </a:fld>
            <a:endParaRPr lang="zh-CN" altLang="en-US"/>
          </a:p>
        </p:txBody>
      </p:sp>
    </p:spTree>
    <p:extLst>
      <p:ext uri="{BB962C8B-B14F-4D97-AF65-F5344CB8AC3E}">
        <p14:creationId xmlns:p14="http://schemas.microsoft.com/office/powerpoint/2010/main" val="643210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9</a:t>
            </a:fld>
            <a:endParaRPr lang="zh-CN" altLang="en-US"/>
          </a:p>
        </p:txBody>
      </p:sp>
    </p:spTree>
    <p:extLst>
      <p:ext uri="{BB962C8B-B14F-4D97-AF65-F5344CB8AC3E}">
        <p14:creationId xmlns:p14="http://schemas.microsoft.com/office/powerpoint/2010/main" val="2055625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802" y="1122624"/>
            <a:ext cx="9142810" cy="2388153"/>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3802" y="3602873"/>
            <a:ext cx="9142810" cy="165614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2019/1/15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2019/1/15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3764" y="365209"/>
            <a:ext cx="2628558" cy="5813184"/>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092" y="365209"/>
            <a:ext cx="7733293" cy="5813184"/>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2019/1/15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1/15/2019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1/15/2019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t>1/15/2019</a:t>
            </a:fld>
            <a:endParaRPr lang="en-US" dirty="0">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1/15/2019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1/15/2019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t>1/15/2019</a:t>
            </a:fld>
            <a:endParaRPr lang="en-US" dirty="0">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1/15/2019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1/15/2019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2019/1/15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t>1/15/2019</a:t>
            </a:fld>
            <a:endParaRPr lang="en-US" dirty="0">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1/15/2019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1/15/2019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t>1/15/2019</a:t>
            </a:fld>
            <a:endParaRPr lang="en-US" dirty="0">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1/15/2019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1/15/2019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t>1/15/2019</a:t>
            </a:fld>
            <a:endParaRPr lang="en-US" dirty="0">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1/15/2019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1/15/2019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cSld>
  <p:clrMapOvr>
    <a:masterClrMapping/>
  </p:clrMapOvr>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t>1/15/2019</a:t>
            </a:fld>
            <a:endParaRPr lang="en-US" dirty="0">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743" y="1710135"/>
            <a:ext cx="10514231" cy="2853398"/>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743" y="4590527"/>
            <a:ext cx="10514231" cy="150053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2019/1/15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1/15/2019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1/15/2019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cSld>
  <p:clrMapOvr>
    <a:masterClrMapping/>
  </p:clrMapOvr>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t>1/15/2019</a:t>
            </a:fld>
            <a:endParaRPr lang="en-US" dirty="0">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1/15/2019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1/15/2019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cSld>
  <p:clrMapOvr>
    <a:masterClrMapping/>
  </p:clrMapOvr>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t>1/15/2019</a:t>
            </a:fld>
            <a:endParaRPr lang="en-US" dirty="0">
              <a:solidFill>
                <a:prstClr val="black">
                  <a:tint val="75000"/>
                </a:prstClr>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2" y="2130922"/>
            <a:ext cx="10361851" cy="1470365"/>
          </a:xfrm>
        </p:spPr>
        <p:txBody>
          <a:bodyPr/>
          <a:lstStyle/>
          <a:p>
            <a:r>
              <a:rPr lang="en-US"/>
              <a:t>Click to edit Master title style</a:t>
            </a:r>
          </a:p>
        </p:txBody>
      </p:sp>
      <p:sp>
        <p:nvSpPr>
          <p:cNvPr id="3" name="Subtitle 2"/>
          <p:cNvSpPr>
            <a:spLocks noGrp="1"/>
          </p:cNvSpPr>
          <p:nvPr>
            <p:ph type="subTitle" idx="1"/>
          </p:nvPr>
        </p:nvSpPr>
        <p:spPr>
          <a:xfrm>
            <a:off x="1828563" y="3887100"/>
            <a:ext cx="8533289" cy="1753006"/>
          </a:xfr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406E9206-D2D6-4057-92D4-39C87A03E66D}" type="datetime1">
              <a:rPr lang="en-US" altLang="zh-CN" smtClean="0">
                <a:solidFill>
                  <a:prstClr val="black">
                    <a:tint val="75000"/>
                  </a:prstClr>
                </a:solidFill>
              </a:rPr>
              <a:t>1/15/2019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C052E9E1-D97D-4C90-BB96-FA1ED58B786F}" type="datetime1">
              <a:rPr lang="en-US" altLang="zh-CN" smtClean="0">
                <a:solidFill>
                  <a:prstClr val="black">
                    <a:tint val="75000"/>
                  </a:prstClr>
                </a:solidFill>
              </a:rPr>
              <a:t>1/15/2019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60" y="4407923"/>
            <a:ext cx="10361851" cy="1362390"/>
          </a:xfrm>
        </p:spPr>
        <p:txBody>
          <a:bodyPr anchor="t"/>
          <a:lstStyle>
            <a:lvl1pPr algn="l">
              <a:defRPr sz="5400" b="1" cap="all"/>
            </a:lvl1pPr>
          </a:lstStyle>
          <a:p>
            <a:r>
              <a:rPr lang="en-US"/>
              <a:t>Click to edit Master title style</a:t>
            </a:r>
          </a:p>
        </p:txBody>
      </p:sp>
      <p:sp>
        <p:nvSpPr>
          <p:cNvPr id="3" name="Text Placeholder 2"/>
          <p:cNvSpPr>
            <a:spLocks noGrp="1"/>
          </p:cNvSpPr>
          <p:nvPr>
            <p:ph type="body" idx="1"/>
          </p:nvPr>
        </p:nvSpPr>
        <p:spPr>
          <a:xfrm>
            <a:off x="962960" y="2907387"/>
            <a:ext cx="10361851" cy="1500534"/>
          </a:xfrm>
        </p:spPr>
        <p:txBody>
          <a:bodyPr anchor="b"/>
          <a:lstStyle>
            <a:lvl1pPr marL="0" indent="0">
              <a:buNone/>
              <a:defRPr sz="2700">
                <a:solidFill>
                  <a:schemeClr val="tx1">
                    <a:tint val="75000"/>
                  </a:schemeClr>
                </a:solidFill>
              </a:defRPr>
            </a:lvl1pPr>
            <a:lvl2pPr marL="609600" indent="0">
              <a:buNone/>
              <a:defRPr sz="2400">
                <a:solidFill>
                  <a:schemeClr val="tx1">
                    <a:tint val="75000"/>
                  </a:schemeClr>
                </a:solidFill>
              </a:defRPr>
            </a:lvl2pPr>
            <a:lvl3pPr marL="1219200" indent="0">
              <a:buNone/>
              <a:defRPr sz="2200">
                <a:solidFill>
                  <a:schemeClr val="tx1">
                    <a:tint val="75000"/>
                  </a:schemeClr>
                </a:solidFill>
              </a:defRPr>
            </a:lvl3pPr>
            <a:lvl4pPr marL="1828800" indent="0">
              <a:buNone/>
              <a:defRPr sz="1900">
                <a:solidFill>
                  <a:schemeClr val="tx1">
                    <a:tint val="75000"/>
                  </a:schemeClr>
                </a:solidFill>
              </a:defRPr>
            </a:lvl4pPr>
            <a:lvl5pPr marL="2438400" indent="0">
              <a:buNone/>
              <a:defRPr sz="1900">
                <a:solidFill>
                  <a:schemeClr val="tx1">
                    <a:tint val="75000"/>
                  </a:schemeClr>
                </a:solidFill>
              </a:defRPr>
            </a:lvl5pPr>
            <a:lvl6pPr marL="3048000" indent="0">
              <a:buNone/>
              <a:defRPr sz="1900">
                <a:solidFill>
                  <a:schemeClr val="tx1">
                    <a:tint val="75000"/>
                  </a:schemeClr>
                </a:solidFill>
              </a:defRPr>
            </a:lvl6pPr>
            <a:lvl7pPr marL="3657600" indent="0">
              <a:buNone/>
              <a:defRPr sz="1900">
                <a:solidFill>
                  <a:schemeClr val="tx1">
                    <a:tint val="75000"/>
                  </a:schemeClr>
                </a:solidFill>
              </a:defRPr>
            </a:lvl7pPr>
            <a:lvl8pPr marL="4267200" indent="0">
              <a:buNone/>
              <a:defRPr sz="1900">
                <a:solidFill>
                  <a:schemeClr val="tx1">
                    <a:tint val="75000"/>
                  </a:schemeClr>
                </a:solidFill>
              </a:defRPr>
            </a:lvl8pPr>
            <a:lvl9pPr marL="4876800"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814779EE-1E16-4CC5-A459-C716090F6017}" type="datetime1">
              <a:rPr lang="en-US" altLang="zh-CN" smtClean="0">
                <a:solidFill>
                  <a:prstClr val="black">
                    <a:tint val="75000"/>
                  </a:prstClr>
                </a:solidFill>
              </a:rPr>
              <a:t>1/15/2019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2"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4"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A3311C9F-D64E-4824-A709-CF61DE4E0BDD}" type="datetime1">
              <a:rPr lang="en-US" altLang="zh-CN" smtClean="0">
                <a:solidFill>
                  <a:prstClr val="black">
                    <a:tint val="75000"/>
                  </a:prstClr>
                </a:solidFill>
              </a:rPr>
              <a:t>1/15/2019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091" y="1826048"/>
            <a:ext cx="5180926" cy="435234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1396" y="1826048"/>
            <a:ext cx="5180926" cy="435234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C4388EF-52D1-4258-9BE5-BCD010C7D4DE}" type="datetimeFigureOut">
              <a:rPr lang="zh-CN" altLang="en-US" smtClean="0"/>
              <a:t>2019/1/15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2" y="1535469"/>
            <a:ext cx="5386216" cy="639911"/>
          </a:xfrm>
        </p:spPr>
        <p:txBody>
          <a:bodyPr anchor="b"/>
          <a:lstStyle>
            <a:lvl1pPr marL="0" indent="0">
              <a:buNone/>
              <a:defRPr sz="3200" b="1"/>
            </a:lvl1pPr>
            <a:lvl2pPr marL="609600" indent="0">
              <a:buNone/>
              <a:defRPr sz="2700" b="1"/>
            </a:lvl2pPr>
            <a:lvl3pPr marL="1219200" indent="0">
              <a:buNone/>
              <a:defRPr sz="2400" b="1"/>
            </a:lvl3pPr>
            <a:lvl4pPr marL="1828800" indent="0">
              <a:buNone/>
              <a:defRPr sz="2200" b="1"/>
            </a:lvl4pPr>
            <a:lvl5pPr marL="2438400" indent="0">
              <a:buNone/>
              <a:defRPr sz="2200" b="1"/>
            </a:lvl5pPr>
            <a:lvl6pPr marL="3048000" indent="0">
              <a:buNone/>
              <a:defRPr sz="2200" b="1"/>
            </a:lvl6pPr>
            <a:lvl7pPr marL="3657600" indent="0">
              <a:buNone/>
              <a:defRPr sz="2200" b="1"/>
            </a:lvl7pPr>
            <a:lvl8pPr marL="4267200" indent="0">
              <a:buNone/>
              <a:defRPr sz="2200" b="1"/>
            </a:lvl8pPr>
            <a:lvl9pPr marL="4876800" indent="0">
              <a:buNone/>
              <a:defRPr sz="2200" b="1"/>
            </a:lvl9pPr>
          </a:lstStyle>
          <a:p>
            <a:pPr lvl="0"/>
            <a:r>
              <a:rPr lang="en-US"/>
              <a:t>Click to edit Master text styles</a:t>
            </a:r>
          </a:p>
        </p:txBody>
      </p:sp>
      <p:sp>
        <p:nvSpPr>
          <p:cNvPr id="4" name="Content Placeholder 3"/>
          <p:cNvSpPr>
            <a:spLocks noGrp="1"/>
          </p:cNvSpPr>
          <p:nvPr>
            <p:ph sz="half" idx="2"/>
          </p:nvPr>
        </p:nvSpPr>
        <p:spPr>
          <a:xfrm>
            <a:off x="609522" y="2175380"/>
            <a:ext cx="5386216"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7" y="1535469"/>
            <a:ext cx="5388332" cy="639911"/>
          </a:xfrm>
        </p:spPr>
        <p:txBody>
          <a:bodyPr anchor="b"/>
          <a:lstStyle>
            <a:lvl1pPr marL="0" indent="0">
              <a:buNone/>
              <a:defRPr sz="3200" b="1"/>
            </a:lvl1pPr>
            <a:lvl2pPr marL="609600" indent="0">
              <a:buNone/>
              <a:defRPr sz="2700" b="1"/>
            </a:lvl2pPr>
            <a:lvl3pPr marL="1219200" indent="0">
              <a:buNone/>
              <a:defRPr sz="2400" b="1"/>
            </a:lvl3pPr>
            <a:lvl4pPr marL="1828800" indent="0">
              <a:buNone/>
              <a:defRPr sz="2200" b="1"/>
            </a:lvl4pPr>
            <a:lvl5pPr marL="2438400" indent="0">
              <a:buNone/>
              <a:defRPr sz="2200" b="1"/>
            </a:lvl5pPr>
            <a:lvl6pPr marL="3048000" indent="0">
              <a:buNone/>
              <a:defRPr sz="2200" b="1"/>
            </a:lvl6pPr>
            <a:lvl7pPr marL="3657600" indent="0">
              <a:buNone/>
              <a:defRPr sz="2200" b="1"/>
            </a:lvl7pPr>
            <a:lvl8pPr marL="4267200" indent="0">
              <a:buNone/>
              <a:defRPr sz="2200" b="1"/>
            </a:lvl8pPr>
            <a:lvl9pPr marL="4876800" indent="0">
              <a:buNone/>
              <a:defRPr sz="2200" b="1"/>
            </a:lvl9pPr>
          </a:lstStyle>
          <a:p>
            <a:pPr lvl="0"/>
            <a:r>
              <a:rPr lang="en-US"/>
              <a:t>Click to edit Master text styles</a:t>
            </a:r>
          </a:p>
        </p:txBody>
      </p:sp>
      <p:sp>
        <p:nvSpPr>
          <p:cNvPr id="6" name="Content Placeholder 5"/>
          <p:cNvSpPr>
            <a:spLocks noGrp="1"/>
          </p:cNvSpPr>
          <p:nvPr>
            <p:ph sz="quarter" idx="4"/>
          </p:nvPr>
        </p:nvSpPr>
        <p:spPr>
          <a:xfrm>
            <a:off x="6192567" y="2175380"/>
            <a:ext cx="5388332"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0A4318BD-B3C6-4D4B-B871-C29490A2E55A}" type="datetime1">
              <a:rPr lang="en-US" altLang="zh-CN" smtClean="0">
                <a:solidFill>
                  <a:prstClr val="black">
                    <a:tint val="75000"/>
                  </a:prstClr>
                </a:solidFill>
              </a:rPr>
              <a:t>1/15/2019</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E14CAFC4-799C-4CDE-B92B-8C262F06CF3E}" type="datetime1">
              <a:rPr lang="en-US" altLang="zh-CN" smtClean="0">
                <a:solidFill>
                  <a:prstClr val="black">
                    <a:tint val="75000"/>
                  </a:prstClr>
                </a:solidFill>
              </a:rPr>
              <a:t>1/15/2019</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圆角矩形 4"/>
          <p:cNvSpPr/>
          <p:nvPr userDrawn="1"/>
        </p:nvSpPr>
        <p:spPr>
          <a:xfrm>
            <a:off x="1139485" y="1031497"/>
            <a:ext cx="9911444" cy="42900"/>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6" name="圆角矩形 5"/>
          <p:cNvSpPr/>
          <p:nvPr userDrawn="1"/>
        </p:nvSpPr>
        <p:spPr>
          <a:xfrm>
            <a:off x="5899289" y="6453393"/>
            <a:ext cx="391838" cy="22015"/>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7" name="日期占位符 6"/>
          <p:cNvSpPr>
            <a:spLocks noGrp="1"/>
          </p:cNvSpPr>
          <p:nvPr>
            <p:ph type="dt" sz="half" idx="10"/>
          </p:nvPr>
        </p:nvSpPr>
        <p:spPr/>
        <p:txBody>
          <a:bodyPr/>
          <a:lstStyle/>
          <a:p>
            <a:pPr>
              <a:defRPr/>
            </a:pPr>
            <a:fld id="{3E729073-8FFE-4F18-B513-07581FC6638E}" type="datetime1">
              <a:rPr lang="en-US" altLang="zh-CN" smtClean="0">
                <a:solidFill>
                  <a:prstClr val="black">
                    <a:tint val="75000"/>
                  </a:prstClr>
                </a:solidFill>
              </a:rPr>
              <a:t>1/15/2019</a:t>
            </a:fld>
            <a:endParaRPr lang="en-US" dirty="0">
              <a:solidFill>
                <a:prstClr val="black">
                  <a:tint val="75000"/>
                </a:prstClr>
              </a:solidFill>
            </a:endParaRPr>
          </a:p>
        </p:txBody>
      </p:sp>
      <p:sp>
        <p:nvSpPr>
          <p:cNvPr id="9" name="灯片编号占位符 8"/>
          <p:cNvSpPr>
            <a:spLocks noGrp="1"/>
          </p:cNvSpPr>
          <p:nvPr>
            <p:ph type="sldNum" sz="quarter" idx="12"/>
          </p:nvPr>
        </p:nvSpPr>
        <p:spPr>
          <a:xfrm>
            <a:off x="4672992" y="6397708"/>
            <a:ext cx="2844430" cy="365210"/>
          </a:xfrm>
        </p:spPr>
        <p:txBody>
          <a:bodyPr/>
          <a:lstStyle>
            <a:lvl1pPr algn="ctr">
              <a:defRPr>
                <a:latin typeface="ITC Avant Garde Std Bk" panose="020B0502020202020204" pitchFamily="34" charset="0"/>
              </a:defRPr>
            </a:lvl1pPr>
          </a:lstStyle>
          <a:p>
            <a:pPr>
              <a:defRPr/>
            </a:pPr>
            <a:fld id="{601EE9E8-4134-49B0-9AA7-3089E6521627}"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4" y="273113"/>
            <a:ext cx="4010562" cy="1162320"/>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113" y="273117"/>
            <a:ext cx="6814780" cy="5854468"/>
          </a:xfrm>
        </p:spPr>
        <p:txBody>
          <a:bodyPr/>
          <a:lstStyle>
            <a:lvl1pPr>
              <a:defRPr sz="4300"/>
            </a:lvl1pPr>
            <a:lvl2pPr>
              <a:defRPr sz="38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4" y="1435437"/>
            <a:ext cx="4010562" cy="4692149"/>
          </a:xfrm>
        </p:spPr>
        <p:txBody>
          <a:bodyPr/>
          <a:lstStyle>
            <a:lvl1pPr marL="0" indent="0">
              <a:buNone/>
              <a:defRPr sz="1900"/>
            </a:lvl1pPr>
            <a:lvl2pPr marL="609600" indent="0">
              <a:buNone/>
              <a:defRPr sz="1600"/>
            </a:lvl2pPr>
            <a:lvl3pPr marL="1219200" indent="0">
              <a:buNone/>
              <a:defRPr sz="1400"/>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43C7FCF6-76BD-4495-B08F-4C059D2BA31F}" type="datetime1">
              <a:rPr lang="en-US" altLang="zh-CN" smtClean="0">
                <a:solidFill>
                  <a:prstClr val="black">
                    <a:tint val="75000"/>
                  </a:prstClr>
                </a:solidFill>
              </a:rPr>
              <a:t>1/15/2019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1714"/>
            <a:ext cx="7314248" cy="566870"/>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406" y="612918"/>
            <a:ext cx="7314248" cy="4115753"/>
          </a:xfrm>
        </p:spPr>
        <p:txBody>
          <a:bodyPr/>
          <a:lstStyle>
            <a:lvl1pPr marL="0" indent="0">
              <a:buNone/>
              <a:defRPr sz="4300"/>
            </a:lvl1pPr>
            <a:lvl2pPr marL="609600" indent="0">
              <a:buNone/>
              <a:defRPr sz="3800"/>
            </a:lvl2pPr>
            <a:lvl3pPr marL="1219200" indent="0">
              <a:buNone/>
              <a:defRPr sz="3200"/>
            </a:lvl3pPr>
            <a:lvl4pPr marL="1828800" indent="0">
              <a:buNone/>
              <a:defRPr sz="2700"/>
            </a:lvl4pPr>
            <a:lvl5pPr marL="2438400" indent="0">
              <a:buNone/>
              <a:defRPr sz="2700"/>
            </a:lvl5pPr>
            <a:lvl6pPr marL="3048000" indent="0">
              <a:buNone/>
              <a:defRPr sz="2700"/>
            </a:lvl6pPr>
            <a:lvl7pPr marL="3657600" indent="0">
              <a:buNone/>
              <a:defRPr sz="2700"/>
            </a:lvl7pPr>
            <a:lvl8pPr marL="4267200" indent="0">
              <a:buNone/>
              <a:defRPr sz="2700"/>
            </a:lvl8pPr>
            <a:lvl9pPr marL="4876800" indent="0">
              <a:buNone/>
              <a:defRPr sz="2700"/>
            </a:lvl9pPr>
          </a:lstStyle>
          <a:p>
            <a:endParaRPr lang="en-US" dirty="0"/>
          </a:p>
        </p:txBody>
      </p:sp>
      <p:sp>
        <p:nvSpPr>
          <p:cNvPr id="4" name="Text Placeholder 3"/>
          <p:cNvSpPr>
            <a:spLocks noGrp="1"/>
          </p:cNvSpPr>
          <p:nvPr>
            <p:ph type="body" sz="half" idx="2"/>
          </p:nvPr>
        </p:nvSpPr>
        <p:spPr>
          <a:xfrm>
            <a:off x="2389406" y="5368584"/>
            <a:ext cx="7314248" cy="805049"/>
          </a:xfrm>
        </p:spPr>
        <p:txBody>
          <a:bodyPr/>
          <a:lstStyle>
            <a:lvl1pPr marL="0" indent="0">
              <a:buNone/>
              <a:defRPr sz="1900"/>
            </a:lvl1pPr>
            <a:lvl2pPr marL="609600" indent="0">
              <a:buNone/>
              <a:defRPr sz="1600"/>
            </a:lvl2pPr>
            <a:lvl3pPr marL="1219200" indent="0">
              <a:buNone/>
              <a:defRPr sz="1400"/>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E257577C-F53D-4BB9-9408-EB84DEB3CD80}" type="datetime1">
              <a:rPr lang="en-US" altLang="zh-CN" smtClean="0">
                <a:solidFill>
                  <a:prstClr val="black">
                    <a:tint val="75000"/>
                  </a:prstClr>
                </a:solidFill>
              </a:rPr>
              <a:t>1/15/2019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77D58058-BD14-4845-947D-4A9B79A00D09}" type="datetime1">
              <a:rPr lang="en-US" altLang="zh-CN" smtClean="0">
                <a:solidFill>
                  <a:prstClr val="black">
                    <a:tint val="75000"/>
                  </a:prstClr>
                </a:solidFill>
              </a:rPr>
              <a:t>1/15/2019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50" y="274704"/>
            <a:ext cx="2742843" cy="58528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2" y="274704"/>
            <a:ext cx="8025355" cy="58528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18ECB469-C949-4E3F-B0CB-0C15DA7B7F92}" type="datetime1">
              <a:rPr lang="en-US" altLang="zh-CN" smtClean="0">
                <a:solidFill>
                  <a:prstClr val="black">
                    <a:tint val="75000"/>
                  </a:prstClr>
                </a:solidFill>
              </a:rPr>
              <a:t>1/15/2019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680" y="365211"/>
            <a:ext cx="10514231" cy="1325870"/>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679" y="1681553"/>
            <a:ext cx="5157116"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679" y="2505656"/>
            <a:ext cx="5157116" cy="3685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1398" y="1681553"/>
            <a:ext cx="5182513"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1398" y="2505656"/>
            <a:ext cx="5182513" cy="3685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C4388EF-52D1-4258-9BE5-BCD010C7D4DE}" type="datetimeFigureOut">
              <a:rPr lang="zh-CN" altLang="en-US" smtClean="0"/>
              <a:t>2019/1/15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D3EE65E-57D2-4566-898C-4F2076833F8D}"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C4388EF-52D1-4258-9BE5-BCD010C7D4DE}" type="datetimeFigureOut">
              <a:rPr lang="zh-CN" altLang="en-US" smtClean="0"/>
              <a:t>2019/1/15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D3EE65E-57D2-4566-898C-4F2076833F8D}"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C4388EF-52D1-4258-9BE5-BCD010C7D4DE}" type="datetimeFigureOut">
              <a:rPr lang="zh-CN" altLang="en-US" smtClean="0"/>
              <a:t>2019/1/15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D3EE65E-57D2-4566-898C-4F2076833F8D}"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7"/>
            <a:ext cx="3931725" cy="1600571"/>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2514" y="987654"/>
            <a:ext cx="6171397" cy="487475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679" y="2057877"/>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C4388EF-52D1-4258-9BE5-BCD010C7D4DE}" type="datetimeFigureOut">
              <a:rPr lang="zh-CN" altLang="en-US" smtClean="0"/>
              <a:t>2019/1/15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7"/>
            <a:ext cx="3931725" cy="1600571"/>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2514" y="987654"/>
            <a:ext cx="6171397" cy="48747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679" y="2057877"/>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C4388EF-52D1-4258-9BE5-BCD010C7D4DE}" type="datetimeFigureOut">
              <a:rPr lang="zh-CN" altLang="en-US" smtClean="0"/>
              <a:t>2019/1/15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image" Target="../media/image1.jpeg"/><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2" y="365211"/>
            <a:ext cx="10514231" cy="1325870"/>
          </a:xfrm>
          <a:prstGeom prst="rect">
            <a:avLst/>
          </a:prstGeom>
        </p:spPr>
        <p:txBody>
          <a:bodyPr vert="horz" lIns="91436" tIns="45718" rIns="91436" bIns="45718" rtlCol="0" anchor="ctr">
            <a:normAutofit/>
          </a:bodyPr>
          <a:lstStyle/>
          <a:p>
            <a:r>
              <a:rPr lang="zh-CN" altLang="en-US"/>
              <a:t>单击此处编辑母版标题样式</a:t>
            </a:r>
          </a:p>
        </p:txBody>
      </p:sp>
      <p:sp>
        <p:nvSpPr>
          <p:cNvPr id="3" name="文本占位符 2"/>
          <p:cNvSpPr>
            <a:spLocks noGrp="1"/>
          </p:cNvSpPr>
          <p:nvPr>
            <p:ph type="body" idx="1"/>
          </p:nvPr>
        </p:nvSpPr>
        <p:spPr>
          <a:xfrm>
            <a:off x="838092" y="1826048"/>
            <a:ext cx="10514231" cy="4352346"/>
          </a:xfrm>
          <a:prstGeom prst="rect">
            <a:avLst/>
          </a:prstGeom>
        </p:spPr>
        <p:txBody>
          <a:bodyPr vert="horz" lIns="91436" tIns="45718" rIns="91436" bIns="45718"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092" y="6357823"/>
            <a:ext cx="2742843" cy="365210"/>
          </a:xfrm>
          <a:prstGeom prst="rect">
            <a:avLst/>
          </a:prstGeom>
        </p:spPr>
        <p:txBody>
          <a:bodyPr vert="horz" lIns="91436" tIns="45718" rIns="91436" bIns="45718" rtlCol="0" anchor="ctr"/>
          <a:lstStyle>
            <a:lvl1pPr algn="l">
              <a:defRPr sz="1200">
                <a:solidFill>
                  <a:schemeClr val="tx1">
                    <a:tint val="75000"/>
                  </a:schemeClr>
                </a:solidFill>
              </a:defRPr>
            </a:lvl1pPr>
          </a:lstStyle>
          <a:p>
            <a:fld id="{4C4388EF-52D1-4258-9BE5-BCD010C7D4DE}" type="datetimeFigureOut">
              <a:rPr lang="zh-CN" altLang="en-US" smtClean="0"/>
              <a:t>2019/1/15</a:t>
            </a:fld>
            <a:endParaRPr lang="zh-CN" altLang="en-US"/>
          </a:p>
        </p:txBody>
      </p:sp>
      <p:sp>
        <p:nvSpPr>
          <p:cNvPr id="5" name="页脚占位符 4"/>
          <p:cNvSpPr>
            <a:spLocks noGrp="1"/>
          </p:cNvSpPr>
          <p:nvPr>
            <p:ph type="ftr" sz="quarter" idx="3"/>
          </p:nvPr>
        </p:nvSpPr>
        <p:spPr>
          <a:xfrm>
            <a:off x="4038075" y="6357823"/>
            <a:ext cx="4114264" cy="365210"/>
          </a:xfrm>
          <a:prstGeom prst="rect">
            <a:avLst/>
          </a:prstGeom>
        </p:spPr>
        <p:txBody>
          <a:bodyPr vert="horz" lIns="91436" tIns="45718" rIns="91436" bIns="45718"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09480" y="6357823"/>
            <a:ext cx="2742843" cy="365210"/>
          </a:xfrm>
          <a:prstGeom prst="rect">
            <a:avLst/>
          </a:prstGeom>
        </p:spPr>
        <p:txBody>
          <a:bodyPr vert="horz" lIns="91436" tIns="45718" rIns="91436" bIns="45718" rtlCol="0" anchor="ctr"/>
          <a:lstStyle>
            <a:lvl1pPr algn="r">
              <a:defRPr sz="1200">
                <a:solidFill>
                  <a:schemeClr val="tx1">
                    <a:tint val="75000"/>
                  </a:schemeClr>
                </a:solidFill>
              </a:defRPr>
            </a:lvl1pPr>
          </a:lstStyle>
          <a:p>
            <a:fld id="{3D3EE65E-57D2-4566-898C-4F2076833F8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70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2"/>
            <a:ext cx="10971372" cy="4527011"/>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7825"/>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9196EC2F-0988-4314-AD4B-24FF16D7B45E}" type="datetime1">
              <a:rPr lang="en-US" altLang="zh-CN" smtClean="0">
                <a:solidFill>
                  <a:prstClr val="black">
                    <a:tint val="75000"/>
                  </a:prstClr>
                </a:solidFill>
              </a:rPr>
              <a:t>1/15/2019</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57825"/>
            <a:ext cx="3860297" cy="365210"/>
          </a:xfrm>
          <a:prstGeom prst="rect">
            <a:avLst/>
          </a:prstGeom>
        </p:spPr>
        <p:txBody>
          <a:bodyPr vert="horz" lIns="91436" tIns="45718" rIns="91436" bIns="45718" rtlCol="0" anchor="ctr"/>
          <a:lstStyle>
            <a:lvl1pPr algn="ctr">
              <a:defRPr sz="1600">
                <a:solidFill>
                  <a:schemeClr val="tx1">
                    <a:tint val="75000"/>
                  </a:schemeClr>
                </a:solidFill>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6463" y="6357825"/>
            <a:ext cx="2844430" cy="365210"/>
          </a:xfrm>
          <a:prstGeom prst="rect">
            <a:avLst/>
          </a:prstGeom>
        </p:spPr>
        <p:txBody>
          <a:bodyPr vert="horz" lIns="91436" tIns="45718" rIns="91436" bIns="45718" rtlCol="0" anchor="ctr"/>
          <a:lstStyle>
            <a:lvl1pPr algn="r">
              <a:defRPr sz="1600">
                <a:solidFill>
                  <a:schemeClr val="tx1">
                    <a:tint val="75000"/>
                  </a:schemeClr>
                </a:solidFill>
              </a:defRPr>
            </a:lvl1pPr>
          </a:lstStyle>
          <a:p>
            <a:pPr>
              <a:defRPr/>
            </a:pPr>
            <a:fld id="{601EE9E8-4134-49B0-9AA7-3089E6521627}" type="slidenum">
              <a:rPr lang="en-US" smtClean="0">
                <a:solidFill>
                  <a:prstClr val="black">
                    <a:tint val="75000"/>
                  </a:prstClr>
                </a:solidFill>
              </a:rPr>
              <a:t>‹#›</a:t>
            </a:fld>
            <a:endParaRPr 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Lst>
  <p:hf hdr="0" ftr="0" dt="0"/>
  <p:txStyles>
    <p:titleStyle>
      <a:lvl1pPr algn="ctr" defTabSz="1218565" rtl="0" eaLnBrk="1" latinLnBrk="0" hangingPunct="1">
        <a:spcBef>
          <a:spcPct val="0"/>
        </a:spcBef>
        <a:buNone/>
        <a:defRPr sz="5900"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800"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t>1/15/2019</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t>1/15/2019</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t>1/15/2019</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Lst>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t>1/15/2019</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Lst>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t>1/15/2019</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Lst>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t>1/15/2019</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Lst>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t>1/15/2019</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t>1/15/2019</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Lst>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5.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43.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4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4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43.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4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3.xml"/><Relationship Id="rId1" Type="http://schemas.openxmlformats.org/officeDocument/2006/relationships/vmlDrawing" Target="../drawings/vmlDrawing1.vml"/><Relationship Id="rId5" Type="http://schemas.openxmlformats.org/officeDocument/2006/relationships/image" Target="../media/image43.emf"/><Relationship Id="rId4" Type="http://schemas.openxmlformats.org/officeDocument/2006/relationships/package" Target="../embeddings/Microsoft_Word_Document.docx"/></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43.xml"/><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43.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43.xml"/><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43.xml"/><Relationship Id="rId5" Type="http://schemas.openxmlformats.org/officeDocument/2006/relationships/image" Target="../media/image53.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43.xml"/><Relationship Id="rId5" Type="http://schemas.openxmlformats.org/officeDocument/2006/relationships/image" Target="../media/image56.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3.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43.xml"/><Relationship Id="rId5" Type="http://schemas.openxmlformats.org/officeDocument/2006/relationships/image" Target="../media/image60.png"/><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43.xml"/><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43.xml"/><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43.xml"/><Relationship Id="rId5" Type="http://schemas.openxmlformats.org/officeDocument/2006/relationships/image" Target="../media/image68.png"/><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7.xml"/><Relationship Id="rId1" Type="http://schemas.openxmlformats.org/officeDocument/2006/relationships/slideLayout" Target="../slideLayouts/slideLayout43.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43.xml"/><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9.xml"/><Relationship Id="rId1" Type="http://schemas.openxmlformats.org/officeDocument/2006/relationships/slideLayout" Target="../slideLayouts/slideLayout43.xml"/><Relationship Id="rId5" Type="http://schemas.openxmlformats.org/officeDocument/2006/relationships/image" Target="../media/image75.png"/><Relationship Id="rId4" Type="http://schemas.openxmlformats.org/officeDocument/2006/relationships/image" Target="../media/image74.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0.xml"/><Relationship Id="rId1" Type="http://schemas.openxmlformats.org/officeDocument/2006/relationships/slideLayout" Target="../slideLayouts/slideLayout43.xml"/></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1.xml"/><Relationship Id="rId1" Type="http://schemas.openxmlformats.org/officeDocument/2006/relationships/slideLayout" Target="../slideLayouts/slideLayout43.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43.xml"/></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3.xml"/><Relationship Id="rId1" Type="http://schemas.openxmlformats.org/officeDocument/2006/relationships/slideLayout" Target="../slideLayouts/slideLayout43.xml"/><Relationship Id="rId4" Type="http://schemas.openxmlformats.org/officeDocument/2006/relationships/image" Target="../media/image79.png"/></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4.xml"/><Relationship Id="rId1" Type="http://schemas.openxmlformats.org/officeDocument/2006/relationships/slideLayout" Target="../slideLayouts/slideLayout43.xml"/><Relationship Id="rId4" Type="http://schemas.openxmlformats.org/officeDocument/2006/relationships/image" Target="../media/image81.png"/></Relationships>
</file>

<file path=ppt/slides/_rels/slide4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5.xml"/><Relationship Id="rId1" Type="http://schemas.openxmlformats.org/officeDocument/2006/relationships/slideLayout" Target="../slideLayouts/slideLayout43.xml"/><Relationship Id="rId4" Type="http://schemas.openxmlformats.org/officeDocument/2006/relationships/image" Target="../media/image83.png"/></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6.xml"/><Relationship Id="rId1" Type="http://schemas.openxmlformats.org/officeDocument/2006/relationships/slideLayout" Target="../slideLayouts/slideLayout43.xml"/></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7.xml"/><Relationship Id="rId1" Type="http://schemas.openxmlformats.org/officeDocument/2006/relationships/slideLayout" Target="../slideLayouts/slideLayout43.xml"/><Relationship Id="rId4" Type="http://schemas.openxmlformats.org/officeDocument/2006/relationships/image" Target="../media/image86.pn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43.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3.xml"/><Relationship Id="rId5" Type="http://schemas.openxmlformats.org/officeDocument/2006/relationships/image" Target="../media/image15.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0.xml"/><Relationship Id="rId1" Type="http://schemas.openxmlformats.org/officeDocument/2006/relationships/slideLayout" Target="../slideLayouts/slideLayout4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3.xml"/></Relationships>
</file>

<file path=ppt/slides/_rels/slide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2.xml"/><Relationship Id="rId1" Type="http://schemas.openxmlformats.org/officeDocument/2006/relationships/slideLayout" Target="../slideLayouts/slideLayout43.xml"/><Relationship Id="rId4" Type="http://schemas.openxmlformats.org/officeDocument/2006/relationships/image" Target="../media/image89.png"/></Relationships>
</file>

<file path=ppt/slides/_rels/slide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3.xml"/><Relationship Id="rId1" Type="http://schemas.openxmlformats.org/officeDocument/2006/relationships/slideLayout" Target="../slideLayouts/slideLayout43.xml"/><Relationship Id="rId4" Type="http://schemas.openxmlformats.org/officeDocument/2006/relationships/image" Target="../media/image91.png"/></Relationships>
</file>

<file path=ppt/slides/_rels/slide5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4.xml"/><Relationship Id="rId1" Type="http://schemas.openxmlformats.org/officeDocument/2006/relationships/slideLayout" Target="../slideLayouts/slideLayout4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3.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5.jpeg"/><Relationship Id="rId4"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3.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43.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43.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30" name="PA_标题 1"/>
          <p:cNvSpPr txBox="1"/>
          <p:nvPr>
            <p:custDataLst>
              <p:tags r:id="rId1"/>
            </p:custDataLst>
          </p:nvPr>
        </p:nvSpPr>
        <p:spPr>
          <a:xfrm>
            <a:off x="1058308" y="1959769"/>
            <a:ext cx="10361851" cy="1470025"/>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6800" dirty="0">
                <a:solidFill>
                  <a:schemeClr val="accent4"/>
                </a:solidFill>
                <a:latin typeface="微软雅黑" panose="020B0503020204020204" pitchFamily="34" charset="-122"/>
                <a:ea typeface="微软雅黑" panose="020B0503020204020204" pitchFamily="34" charset="-122"/>
              </a:rPr>
              <a:t>软件需求课程项目总结</a:t>
            </a:r>
          </a:p>
        </p:txBody>
      </p:sp>
      <p:sp>
        <p:nvSpPr>
          <p:cNvPr id="31" name="PA_副标题 2"/>
          <p:cNvSpPr txBox="1"/>
          <p:nvPr>
            <p:custDataLst>
              <p:tags r:id="rId2"/>
            </p:custDataLst>
          </p:nvPr>
        </p:nvSpPr>
        <p:spPr>
          <a:xfrm>
            <a:off x="1689737" y="3605257"/>
            <a:ext cx="8533289" cy="383468"/>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altLang="zh-CN" sz="2000" dirty="0">
                <a:solidFill>
                  <a:schemeClr val="bg1">
                    <a:lumMod val="50000"/>
                  </a:schemeClr>
                </a:solidFill>
                <a:latin typeface="微软雅黑" panose="020B0503020204020204" pitchFamily="34" charset="-122"/>
                <a:ea typeface="微软雅黑" panose="020B0503020204020204" pitchFamily="34" charset="-122"/>
              </a:rPr>
              <a:t>G19</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小组</a:t>
            </a:r>
          </a:p>
          <a:p>
            <a:pPr algn="ctr"/>
            <a:r>
              <a:rPr lang="zh-CN" altLang="en-US" sz="2000" dirty="0">
                <a:solidFill>
                  <a:schemeClr val="bg1">
                    <a:lumMod val="50000"/>
                  </a:schemeClr>
                </a:solidFill>
                <a:latin typeface="微软雅黑" panose="020B0503020204020204" pitchFamily="34" charset="-122"/>
                <a:ea typeface="微软雅黑" panose="020B0503020204020204" pitchFamily="34" charset="-122"/>
              </a:rPr>
              <a:t>成员：彭慧铭、胡锦波、林鑫、李梦雷、李逸欢</a:t>
            </a:r>
          </a:p>
        </p:txBody>
      </p:sp>
      <p:grpSp>
        <p:nvGrpSpPr>
          <p:cNvPr id="32" name="Group 38"/>
          <p:cNvGrpSpPr/>
          <p:nvPr/>
        </p:nvGrpSpPr>
        <p:grpSpPr>
          <a:xfrm flipH="1">
            <a:off x="5451703" y="5114786"/>
            <a:ext cx="1575060" cy="160804"/>
            <a:chOff x="5548426" y="3343939"/>
            <a:chExt cx="833173" cy="85061"/>
          </a:xfrm>
          <a:solidFill>
            <a:srgbClr val="1983B7"/>
          </a:solidFill>
        </p:grpSpPr>
        <p:sp>
          <p:nvSpPr>
            <p:cNvPr id="33" name="Oval 31"/>
            <p:cNvSpPr/>
            <p:nvPr/>
          </p:nvSpPr>
          <p:spPr>
            <a:xfrm>
              <a:off x="5548426" y="3343939"/>
              <a:ext cx="85061" cy="85061"/>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8D2A6"/>
                </a:solidFill>
              </a:endParaRPr>
            </a:p>
          </p:txBody>
        </p:sp>
        <p:sp>
          <p:nvSpPr>
            <p:cNvPr id="34" name="Oval 32"/>
            <p:cNvSpPr/>
            <p:nvPr/>
          </p:nvSpPr>
          <p:spPr>
            <a:xfrm>
              <a:off x="5698049" y="3343939"/>
              <a:ext cx="85061" cy="85061"/>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8D2A6"/>
                </a:solidFill>
              </a:endParaRPr>
            </a:p>
          </p:txBody>
        </p:sp>
        <p:sp>
          <p:nvSpPr>
            <p:cNvPr id="35" name="Oval 33"/>
            <p:cNvSpPr/>
            <p:nvPr/>
          </p:nvSpPr>
          <p:spPr>
            <a:xfrm>
              <a:off x="5847671" y="3343939"/>
              <a:ext cx="85061" cy="8506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8D2A6"/>
                </a:solidFill>
              </a:endParaRPr>
            </a:p>
          </p:txBody>
        </p:sp>
        <p:sp>
          <p:nvSpPr>
            <p:cNvPr id="36" name="Oval 34"/>
            <p:cNvSpPr/>
            <p:nvPr/>
          </p:nvSpPr>
          <p:spPr>
            <a:xfrm>
              <a:off x="5997294" y="3343939"/>
              <a:ext cx="85061" cy="8506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8D2A6"/>
                </a:solidFill>
              </a:endParaRPr>
            </a:p>
          </p:txBody>
        </p:sp>
        <p:sp>
          <p:nvSpPr>
            <p:cNvPr id="37" name="Oval 35"/>
            <p:cNvSpPr/>
            <p:nvPr/>
          </p:nvSpPr>
          <p:spPr>
            <a:xfrm>
              <a:off x="6146917" y="3343939"/>
              <a:ext cx="85061" cy="8506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8D2A6"/>
                </a:solidFill>
              </a:endParaRPr>
            </a:p>
          </p:txBody>
        </p:sp>
        <p:sp>
          <p:nvSpPr>
            <p:cNvPr id="38" name="Oval 36"/>
            <p:cNvSpPr/>
            <p:nvPr/>
          </p:nvSpPr>
          <p:spPr>
            <a:xfrm>
              <a:off x="6296538" y="3343939"/>
              <a:ext cx="85061" cy="8506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8D2A6"/>
                </a:solidFill>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750"/>
                                        <p:tgtEl>
                                          <p:spTgt spid="30"/>
                                        </p:tgtEl>
                                      </p:cBhvr>
                                    </p:animEffect>
                                    <p:anim calcmode="lin" valueType="num">
                                      <p:cBhvr>
                                        <p:cTn id="8" dur="750" fill="hold"/>
                                        <p:tgtEl>
                                          <p:spTgt spid="30"/>
                                        </p:tgtEl>
                                        <p:attrNameLst>
                                          <p:attrName>ppt_x</p:attrName>
                                        </p:attrNameLst>
                                      </p:cBhvr>
                                      <p:tavLst>
                                        <p:tav tm="0">
                                          <p:val>
                                            <p:strVal val="#ppt_x"/>
                                          </p:val>
                                        </p:tav>
                                        <p:tav tm="100000">
                                          <p:val>
                                            <p:strVal val="#ppt_x"/>
                                          </p:val>
                                        </p:tav>
                                      </p:tavLst>
                                    </p:anim>
                                    <p:anim calcmode="lin" valueType="num">
                                      <p:cBhvr>
                                        <p:cTn id="9" dur="750" fill="hold"/>
                                        <p:tgtEl>
                                          <p:spTgt spid="30"/>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10" presetClass="entr" presetSubtype="0" fill="hold" grpId="0" nodeType="afterEffect">
                                  <p:stCondLst>
                                    <p:cond delay="0"/>
                                  </p:stCondLst>
                                  <p:childTnLst>
                                    <p:set>
                                      <p:cBhvr>
                                        <p:cTn id="12" dur="1" fill="hold">
                                          <p:stCondLst>
                                            <p:cond delay="0"/>
                                          </p:stCondLst>
                                        </p:cTn>
                                        <p:tgtEl>
                                          <p:spTgt spid="31">
                                            <p:txEl>
                                              <p:pRg st="0" end="0"/>
                                            </p:txEl>
                                          </p:spTgt>
                                        </p:tgtEl>
                                        <p:attrNameLst>
                                          <p:attrName>style.visibility</p:attrName>
                                        </p:attrNameLst>
                                      </p:cBhvr>
                                      <p:to>
                                        <p:strVal val="visible"/>
                                      </p:to>
                                    </p:set>
                                    <p:animEffect transition="in" filter="fade">
                                      <p:cBhvr>
                                        <p:cTn id="13" dur="500"/>
                                        <p:tgtEl>
                                          <p:spTgt spid="31">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1">
                                            <p:txEl>
                                              <p:pRg st="1" end="1"/>
                                            </p:txEl>
                                          </p:spTgt>
                                        </p:tgtEl>
                                        <p:attrNameLst>
                                          <p:attrName>style.visibility</p:attrName>
                                        </p:attrNameLst>
                                      </p:cBhvr>
                                      <p:to>
                                        <p:strVal val="visible"/>
                                      </p:to>
                                    </p:set>
                                    <p:animEffect transition="in" filter="fade">
                                      <p:cBhvr>
                                        <p:cTn id="18" dur="500"/>
                                        <p:tgtEl>
                                          <p:spTgt spid="31">
                                            <p:txEl>
                                              <p:pRg st="1" end="1"/>
                                            </p:txEl>
                                          </p:spTgt>
                                        </p:tgtEl>
                                      </p:cBhvr>
                                    </p:animEffect>
                                  </p:childTnLst>
                                </p:cTn>
                              </p:par>
                              <p:par>
                                <p:cTn id="19" presetID="42"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750"/>
                                        <p:tgtEl>
                                          <p:spTgt spid="32"/>
                                        </p:tgtEl>
                                      </p:cBhvr>
                                    </p:animEffect>
                                    <p:anim calcmode="lin" valueType="num">
                                      <p:cBhvr>
                                        <p:cTn id="22" dur="750" fill="hold"/>
                                        <p:tgtEl>
                                          <p:spTgt spid="32"/>
                                        </p:tgtEl>
                                        <p:attrNameLst>
                                          <p:attrName>ppt_x</p:attrName>
                                        </p:attrNameLst>
                                      </p:cBhvr>
                                      <p:tavLst>
                                        <p:tav tm="0">
                                          <p:val>
                                            <p:strVal val="#ppt_x"/>
                                          </p:val>
                                        </p:tav>
                                        <p:tav tm="100000">
                                          <p:val>
                                            <p:strVal val="#ppt_x"/>
                                          </p:val>
                                        </p:tav>
                                      </p:tavLst>
                                    </p:anim>
                                    <p:anim calcmode="lin" valueType="num">
                                      <p:cBhvr>
                                        <p:cTn id="23" dur="75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4938072" y="541806"/>
              <a:ext cx="2345497"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9.WBS</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词典</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9" name="图片 8" descr="C:\Users\ADMINI~1\AppData\Local\Temp\WeChat Files\696206556065727653.png">
            <a:extLst>
              <a:ext uri="{FF2B5EF4-FFF2-40B4-BE49-F238E27FC236}">
                <a16:creationId xmlns:a16="http://schemas.microsoft.com/office/drawing/2014/main" id="{D6262128-E4D7-4CF2-B36C-5A951D73FB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a:xfrm>
            <a:off x="2336452" y="2219518"/>
            <a:ext cx="7548735" cy="3798143"/>
          </a:xfrm>
          <a:prstGeom prst="rect">
            <a:avLst/>
          </a:prstGeom>
          <a:noFill/>
          <a:ln>
            <a:noFill/>
          </a:ln>
        </p:spPr>
      </p:pic>
    </p:spTree>
    <p:extLst>
      <p:ext uri="{BB962C8B-B14F-4D97-AF65-F5344CB8AC3E}">
        <p14:creationId xmlns:p14="http://schemas.microsoft.com/office/powerpoint/2010/main" val="24675913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4885975" y="541806"/>
              <a:ext cx="2449691"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10.</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任务分工</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graphicFrame>
        <p:nvGraphicFramePr>
          <p:cNvPr id="2" name="表格 1">
            <a:extLst>
              <a:ext uri="{FF2B5EF4-FFF2-40B4-BE49-F238E27FC236}">
                <a16:creationId xmlns:a16="http://schemas.microsoft.com/office/drawing/2014/main" id="{6BF5CAE1-BCF6-4D4C-A394-CB524226BEB0}"/>
              </a:ext>
            </a:extLst>
          </p:cNvPr>
          <p:cNvGraphicFramePr>
            <a:graphicFrameLocks noGrp="1"/>
          </p:cNvGraphicFramePr>
          <p:nvPr>
            <p:extLst>
              <p:ext uri="{D42A27DB-BD31-4B8C-83A1-F6EECF244321}">
                <p14:modId xmlns:p14="http://schemas.microsoft.com/office/powerpoint/2010/main" val="3042844037"/>
              </p:ext>
            </p:extLst>
          </p:nvPr>
        </p:nvGraphicFramePr>
        <p:xfrm>
          <a:off x="3329912" y="1437360"/>
          <a:ext cx="5561815" cy="5344140"/>
        </p:xfrm>
        <a:graphic>
          <a:graphicData uri="http://schemas.openxmlformats.org/drawingml/2006/table">
            <a:tbl>
              <a:tblPr firstRow="1" firstCol="1" bandRow="1">
                <a:tableStyleId>{5C22544A-7EE6-4342-B048-85BDC9FD1C3A}</a:tableStyleId>
              </a:tblPr>
              <a:tblGrid>
                <a:gridCol w="1187778">
                  <a:extLst>
                    <a:ext uri="{9D8B030D-6E8A-4147-A177-3AD203B41FA5}">
                      <a16:colId xmlns:a16="http://schemas.microsoft.com/office/drawing/2014/main" val="971943901"/>
                    </a:ext>
                  </a:extLst>
                </a:gridCol>
                <a:gridCol w="1383489">
                  <a:extLst>
                    <a:ext uri="{9D8B030D-6E8A-4147-A177-3AD203B41FA5}">
                      <a16:colId xmlns:a16="http://schemas.microsoft.com/office/drawing/2014/main" val="3166130604"/>
                    </a:ext>
                  </a:extLst>
                </a:gridCol>
                <a:gridCol w="2990548">
                  <a:extLst>
                    <a:ext uri="{9D8B030D-6E8A-4147-A177-3AD203B41FA5}">
                      <a16:colId xmlns:a16="http://schemas.microsoft.com/office/drawing/2014/main" val="952904918"/>
                    </a:ext>
                  </a:extLst>
                </a:gridCol>
              </a:tblGrid>
              <a:tr h="240906">
                <a:tc>
                  <a:txBody>
                    <a:bodyPr/>
                    <a:lstStyle/>
                    <a:p>
                      <a:pPr indent="306070" algn="ctr">
                        <a:spcAft>
                          <a:spcPts val="0"/>
                        </a:spcAft>
                      </a:pPr>
                      <a:r>
                        <a:rPr lang="zh-CN" sz="1400" b="1" kern="100">
                          <a:effectLst/>
                        </a:rPr>
                        <a:t>角色</a:t>
                      </a:r>
                      <a:endParaRPr lang="zh-CN" sz="1400" b="1" kern="100">
                        <a:effectLst/>
                        <a:latin typeface="Times New Roman" panose="02020603050405020304" pitchFamily="18" charset="0"/>
                        <a:ea typeface="宋体" panose="02010600030101010101" pitchFamily="2" charset="-122"/>
                      </a:endParaRPr>
                    </a:p>
                  </a:txBody>
                  <a:tcPr marL="66900" marR="66900" marT="0" marB="0" anchor="ctr"/>
                </a:tc>
                <a:tc>
                  <a:txBody>
                    <a:bodyPr/>
                    <a:lstStyle/>
                    <a:p>
                      <a:pPr indent="306070" algn="ctr">
                        <a:spcAft>
                          <a:spcPts val="0"/>
                        </a:spcAft>
                      </a:pPr>
                      <a:r>
                        <a:rPr lang="zh-CN" sz="1400" b="1" kern="100">
                          <a:effectLst/>
                        </a:rPr>
                        <a:t>人员</a:t>
                      </a:r>
                      <a:endParaRPr lang="zh-CN" sz="1400" b="1" kern="100">
                        <a:effectLst/>
                        <a:latin typeface="Times New Roman" panose="02020603050405020304" pitchFamily="18" charset="0"/>
                        <a:ea typeface="宋体" panose="02010600030101010101" pitchFamily="2" charset="-122"/>
                      </a:endParaRPr>
                    </a:p>
                  </a:txBody>
                  <a:tcPr marL="66900" marR="66900" marT="0" marB="0" anchor="ctr"/>
                </a:tc>
                <a:tc>
                  <a:txBody>
                    <a:bodyPr/>
                    <a:lstStyle/>
                    <a:p>
                      <a:pPr indent="306070" algn="ctr">
                        <a:spcAft>
                          <a:spcPts val="0"/>
                        </a:spcAft>
                      </a:pPr>
                      <a:r>
                        <a:rPr lang="zh-CN" sz="1400" b="1" kern="100">
                          <a:effectLst/>
                        </a:rPr>
                        <a:t>职责</a:t>
                      </a:r>
                      <a:endParaRPr lang="zh-CN" sz="1400" b="1" kern="100">
                        <a:effectLst/>
                        <a:latin typeface="Times New Roman" panose="02020603050405020304" pitchFamily="18" charset="0"/>
                        <a:ea typeface="宋体" panose="02010600030101010101" pitchFamily="2" charset="-122"/>
                      </a:endParaRPr>
                    </a:p>
                  </a:txBody>
                  <a:tcPr marL="66900" marR="66900" marT="0" marB="0" anchor="ctr"/>
                </a:tc>
                <a:extLst>
                  <a:ext uri="{0D108BD9-81ED-4DB2-BD59-A6C34878D82A}">
                    <a16:rowId xmlns:a16="http://schemas.microsoft.com/office/drawing/2014/main" val="2651215673"/>
                  </a:ext>
                </a:extLst>
              </a:tr>
              <a:tr h="1254052">
                <a:tc>
                  <a:txBody>
                    <a:bodyPr/>
                    <a:lstStyle/>
                    <a:p>
                      <a:pPr indent="127000" algn="ctr">
                        <a:spcAft>
                          <a:spcPts val="0"/>
                        </a:spcAft>
                      </a:pPr>
                      <a:r>
                        <a:rPr lang="zh-CN" sz="1400" b="1" kern="100">
                          <a:effectLst/>
                        </a:rPr>
                        <a:t>项目经理</a:t>
                      </a:r>
                      <a:endParaRPr lang="zh-CN" sz="1400" b="1" kern="100">
                        <a:effectLst/>
                        <a:latin typeface="Times New Roman" panose="02020603050405020304" pitchFamily="18" charset="0"/>
                        <a:ea typeface="宋体" panose="02010600030101010101" pitchFamily="2" charset="-122"/>
                      </a:endParaRPr>
                    </a:p>
                  </a:txBody>
                  <a:tcPr marL="66900" marR="66900" marT="0" marB="0" anchor="ctr"/>
                </a:tc>
                <a:tc>
                  <a:txBody>
                    <a:bodyPr/>
                    <a:lstStyle/>
                    <a:p>
                      <a:pPr indent="127000" algn="ctr">
                        <a:spcAft>
                          <a:spcPts val="0"/>
                        </a:spcAft>
                      </a:pPr>
                      <a:r>
                        <a:rPr lang="zh-CN" sz="1400" b="0" kern="100">
                          <a:effectLst/>
                        </a:rPr>
                        <a:t>彭慧铭</a:t>
                      </a:r>
                      <a:endParaRPr lang="zh-CN" sz="1400" b="0" kern="100">
                        <a:effectLst/>
                        <a:latin typeface="Times New Roman" panose="02020603050405020304" pitchFamily="18" charset="0"/>
                        <a:ea typeface="宋体" panose="02010600030101010101" pitchFamily="2" charset="-122"/>
                      </a:endParaRPr>
                    </a:p>
                  </a:txBody>
                  <a:tcPr marL="66900" marR="66900" marT="0" marB="0" anchor="ctr"/>
                </a:tc>
                <a:tc>
                  <a:txBody>
                    <a:bodyPr/>
                    <a:lstStyle/>
                    <a:p>
                      <a:pPr indent="304800" algn="just">
                        <a:spcAft>
                          <a:spcPts val="0"/>
                        </a:spcAft>
                      </a:pPr>
                      <a:r>
                        <a:rPr lang="zh-CN" sz="1400" b="0" kern="100">
                          <a:effectLst/>
                        </a:rPr>
                        <a:t>负责项目的整体规划和管理</a:t>
                      </a:r>
                    </a:p>
                    <a:p>
                      <a:pPr indent="304800" algn="just">
                        <a:spcAft>
                          <a:spcPts val="0"/>
                        </a:spcAft>
                      </a:pPr>
                      <a:r>
                        <a:rPr lang="zh-CN" sz="1400" b="0" kern="100">
                          <a:effectLst/>
                        </a:rPr>
                        <a:t>负责项目计划的制定和维护</a:t>
                      </a:r>
                    </a:p>
                    <a:p>
                      <a:pPr indent="304800" algn="just">
                        <a:spcAft>
                          <a:spcPts val="0"/>
                        </a:spcAft>
                      </a:pPr>
                      <a:r>
                        <a:rPr lang="zh-CN" sz="1400" b="0" kern="100">
                          <a:effectLst/>
                        </a:rPr>
                        <a:t>负责资源的分配和协调活动</a:t>
                      </a:r>
                    </a:p>
                    <a:p>
                      <a:pPr indent="304800" algn="just">
                        <a:spcAft>
                          <a:spcPts val="0"/>
                        </a:spcAft>
                      </a:pPr>
                      <a:r>
                        <a:rPr lang="zh-CN" sz="1400" b="0" kern="100">
                          <a:effectLst/>
                        </a:rPr>
                        <a:t>负责项目的跟踪和管理</a:t>
                      </a:r>
                    </a:p>
                    <a:p>
                      <a:pPr indent="304800" algn="just">
                        <a:spcAft>
                          <a:spcPts val="0"/>
                        </a:spcAft>
                      </a:pPr>
                      <a:r>
                        <a:rPr lang="zh-CN" sz="1400" b="0" kern="100">
                          <a:effectLst/>
                        </a:rPr>
                        <a:t>参与项目技术评审和阶段评审</a:t>
                      </a:r>
                    </a:p>
                    <a:p>
                      <a:pPr indent="304800" algn="just">
                        <a:spcAft>
                          <a:spcPts val="0"/>
                        </a:spcAft>
                      </a:pPr>
                      <a:r>
                        <a:rPr lang="zh-CN" sz="1400" b="0" kern="100">
                          <a:effectLst/>
                        </a:rPr>
                        <a:t>对项目工作产品的最终质量负责</a:t>
                      </a:r>
                      <a:endParaRPr lang="zh-CN" sz="1400" b="0" kern="100">
                        <a:effectLst/>
                        <a:latin typeface="Times New Roman" panose="02020603050405020304" pitchFamily="18" charset="0"/>
                        <a:ea typeface="宋体" panose="02010600030101010101" pitchFamily="2" charset="-122"/>
                      </a:endParaRPr>
                    </a:p>
                  </a:txBody>
                  <a:tcPr marL="66900" marR="66900" marT="0" marB="0" anchor="ctr"/>
                </a:tc>
                <a:extLst>
                  <a:ext uri="{0D108BD9-81ED-4DB2-BD59-A6C34878D82A}">
                    <a16:rowId xmlns:a16="http://schemas.microsoft.com/office/drawing/2014/main" val="1984254494"/>
                  </a:ext>
                </a:extLst>
              </a:tr>
              <a:tr h="418017">
                <a:tc>
                  <a:txBody>
                    <a:bodyPr/>
                    <a:lstStyle/>
                    <a:p>
                      <a:pPr indent="127000" algn="ctr">
                        <a:spcAft>
                          <a:spcPts val="0"/>
                        </a:spcAft>
                      </a:pPr>
                      <a:r>
                        <a:rPr lang="zh-CN" sz="1400" b="1" kern="100">
                          <a:effectLst/>
                        </a:rPr>
                        <a:t>需求管理</a:t>
                      </a:r>
                      <a:endParaRPr lang="zh-CN" sz="1400" b="1" kern="100">
                        <a:effectLst/>
                        <a:latin typeface="Times New Roman" panose="02020603050405020304" pitchFamily="18" charset="0"/>
                        <a:ea typeface="宋体" panose="02010600030101010101" pitchFamily="2" charset="-122"/>
                      </a:endParaRPr>
                    </a:p>
                  </a:txBody>
                  <a:tcPr marL="66900" marR="66900" marT="0" marB="0" anchor="ctr"/>
                </a:tc>
                <a:tc>
                  <a:txBody>
                    <a:bodyPr/>
                    <a:lstStyle/>
                    <a:p>
                      <a:pPr indent="127000" algn="ctr">
                        <a:spcAft>
                          <a:spcPts val="0"/>
                        </a:spcAft>
                      </a:pPr>
                      <a:r>
                        <a:rPr lang="zh-CN" sz="1400" b="0" kern="100">
                          <a:effectLst/>
                        </a:rPr>
                        <a:t>小组</a:t>
                      </a:r>
                      <a:endParaRPr lang="zh-CN" sz="1400" b="0" kern="100">
                        <a:effectLst/>
                        <a:latin typeface="Times New Roman" panose="02020603050405020304" pitchFamily="18" charset="0"/>
                        <a:ea typeface="宋体" panose="02010600030101010101" pitchFamily="2" charset="-122"/>
                      </a:endParaRPr>
                    </a:p>
                  </a:txBody>
                  <a:tcPr marL="66900" marR="66900" marT="0" marB="0" anchor="ctr"/>
                </a:tc>
                <a:tc>
                  <a:txBody>
                    <a:bodyPr/>
                    <a:lstStyle/>
                    <a:p>
                      <a:pPr indent="304800" algn="just">
                        <a:spcAft>
                          <a:spcPts val="0"/>
                        </a:spcAft>
                      </a:pPr>
                      <a:r>
                        <a:rPr lang="zh-CN" sz="1400" b="0" kern="100">
                          <a:effectLst/>
                        </a:rPr>
                        <a:t>负责项目的需求调研</a:t>
                      </a:r>
                    </a:p>
                    <a:p>
                      <a:pPr indent="304800" algn="just">
                        <a:spcAft>
                          <a:spcPts val="0"/>
                        </a:spcAft>
                      </a:pPr>
                      <a:r>
                        <a:rPr lang="zh-CN" sz="1400" b="0" kern="100">
                          <a:effectLst/>
                        </a:rPr>
                        <a:t>负责编写需求规格说明书</a:t>
                      </a:r>
                      <a:endParaRPr lang="zh-CN" sz="1400" b="0" kern="100">
                        <a:effectLst/>
                        <a:latin typeface="Times New Roman" panose="02020603050405020304" pitchFamily="18" charset="0"/>
                        <a:ea typeface="宋体" panose="02010600030101010101" pitchFamily="2" charset="-122"/>
                      </a:endParaRPr>
                    </a:p>
                  </a:txBody>
                  <a:tcPr marL="66900" marR="66900" marT="0" marB="0" anchor="ctr"/>
                </a:tc>
                <a:extLst>
                  <a:ext uri="{0D108BD9-81ED-4DB2-BD59-A6C34878D82A}">
                    <a16:rowId xmlns:a16="http://schemas.microsoft.com/office/drawing/2014/main" val="3669239156"/>
                  </a:ext>
                </a:extLst>
              </a:tr>
              <a:tr h="418017">
                <a:tc>
                  <a:txBody>
                    <a:bodyPr/>
                    <a:lstStyle/>
                    <a:p>
                      <a:pPr indent="127000" algn="ctr">
                        <a:spcAft>
                          <a:spcPts val="0"/>
                        </a:spcAft>
                      </a:pPr>
                      <a:r>
                        <a:rPr lang="zh-CN" sz="1400" b="1" kern="100">
                          <a:effectLst/>
                        </a:rPr>
                        <a:t>原型设计</a:t>
                      </a:r>
                      <a:endParaRPr lang="zh-CN" sz="1400" b="1" kern="100">
                        <a:effectLst/>
                        <a:latin typeface="Times New Roman" panose="02020603050405020304" pitchFamily="18" charset="0"/>
                        <a:ea typeface="宋体" panose="02010600030101010101" pitchFamily="2" charset="-122"/>
                      </a:endParaRPr>
                    </a:p>
                  </a:txBody>
                  <a:tcPr marL="66900" marR="66900" marT="0" marB="0" anchor="ctr"/>
                </a:tc>
                <a:tc>
                  <a:txBody>
                    <a:bodyPr/>
                    <a:lstStyle/>
                    <a:p>
                      <a:pPr indent="127000" algn="ctr">
                        <a:spcAft>
                          <a:spcPts val="0"/>
                        </a:spcAft>
                      </a:pPr>
                      <a:r>
                        <a:rPr lang="zh-CN" sz="1400" b="0" kern="100" dirty="0">
                          <a:effectLst/>
                        </a:rPr>
                        <a:t>李逸欢、</a:t>
                      </a:r>
                      <a:r>
                        <a:rPr lang="zh-CN" altLang="en-US" sz="1400" b="0" kern="100" dirty="0">
                          <a:effectLst/>
                        </a:rPr>
                        <a:t>林</a:t>
                      </a:r>
                      <a:r>
                        <a:rPr lang="zh-CN" sz="1400" b="0" kern="100" dirty="0">
                          <a:effectLst/>
                        </a:rPr>
                        <a:t>鑫</a:t>
                      </a:r>
                      <a:endParaRPr lang="zh-CN" sz="1400" b="0" kern="100" dirty="0">
                        <a:effectLst/>
                        <a:latin typeface="Times New Roman" panose="02020603050405020304" pitchFamily="18" charset="0"/>
                        <a:ea typeface="宋体" panose="02010600030101010101" pitchFamily="2" charset="-122"/>
                      </a:endParaRPr>
                    </a:p>
                  </a:txBody>
                  <a:tcPr marL="66900" marR="66900" marT="0" marB="0" anchor="ctr"/>
                </a:tc>
                <a:tc>
                  <a:txBody>
                    <a:bodyPr/>
                    <a:lstStyle/>
                    <a:p>
                      <a:pPr indent="304800" algn="just">
                        <a:spcAft>
                          <a:spcPts val="0"/>
                        </a:spcAft>
                      </a:pPr>
                      <a:r>
                        <a:rPr lang="zh-CN" sz="1400" b="0" kern="100">
                          <a:effectLst/>
                        </a:rPr>
                        <a:t>负责产品原型的设计</a:t>
                      </a:r>
                    </a:p>
                    <a:p>
                      <a:pPr indent="304800" algn="just">
                        <a:spcAft>
                          <a:spcPts val="0"/>
                        </a:spcAft>
                      </a:pPr>
                      <a:r>
                        <a:rPr lang="zh-CN" sz="1400" b="0" kern="100">
                          <a:effectLst/>
                        </a:rPr>
                        <a:t>负责产品界面的设计</a:t>
                      </a:r>
                      <a:endParaRPr lang="zh-CN" sz="1400" b="0" kern="100">
                        <a:effectLst/>
                        <a:latin typeface="Times New Roman" panose="02020603050405020304" pitchFamily="18" charset="0"/>
                        <a:ea typeface="宋体" panose="02010600030101010101" pitchFamily="2" charset="-122"/>
                      </a:endParaRPr>
                    </a:p>
                  </a:txBody>
                  <a:tcPr marL="66900" marR="66900" marT="0" marB="0" anchor="ctr"/>
                </a:tc>
                <a:extLst>
                  <a:ext uri="{0D108BD9-81ED-4DB2-BD59-A6C34878D82A}">
                    <a16:rowId xmlns:a16="http://schemas.microsoft.com/office/drawing/2014/main" val="334815045"/>
                  </a:ext>
                </a:extLst>
              </a:tr>
              <a:tr h="1045043">
                <a:tc>
                  <a:txBody>
                    <a:bodyPr/>
                    <a:lstStyle/>
                    <a:p>
                      <a:pPr indent="127000" algn="ctr">
                        <a:spcAft>
                          <a:spcPts val="0"/>
                        </a:spcAft>
                      </a:pPr>
                      <a:r>
                        <a:rPr lang="zh-CN" sz="1400" b="1" kern="100">
                          <a:effectLst/>
                        </a:rPr>
                        <a:t>测试人员</a:t>
                      </a:r>
                      <a:endParaRPr lang="zh-CN" sz="1400" b="1" kern="100">
                        <a:effectLst/>
                        <a:latin typeface="Times New Roman" panose="02020603050405020304" pitchFamily="18" charset="0"/>
                        <a:ea typeface="宋体" panose="02010600030101010101" pitchFamily="2" charset="-122"/>
                      </a:endParaRPr>
                    </a:p>
                  </a:txBody>
                  <a:tcPr marL="66900" marR="66900" marT="0" marB="0" anchor="ctr"/>
                </a:tc>
                <a:tc>
                  <a:txBody>
                    <a:bodyPr/>
                    <a:lstStyle/>
                    <a:p>
                      <a:pPr indent="127000" algn="ctr">
                        <a:spcAft>
                          <a:spcPts val="0"/>
                        </a:spcAft>
                      </a:pPr>
                      <a:r>
                        <a:rPr lang="zh-CN" sz="1400" b="0" kern="100" dirty="0">
                          <a:effectLst/>
                        </a:rPr>
                        <a:t>小组</a:t>
                      </a:r>
                      <a:endParaRPr lang="zh-CN" sz="1400" b="0" kern="100" dirty="0">
                        <a:effectLst/>
                        <a:latin typeface="Times New Roman" panose="02020603050405020304" pitchFamily="18" charset="0"/>
                        <a:ea typeface="宋体" panose="02010600030101010101" pitchFamily="2" charset="-122"/>
                      </a:endParaRPr>
                    </a:p>
                  </a:txBody>
                  <a:tcPr marL="66900" marR="66900" marT="0" marB="0" anchor="ctr"/>
                </a:tc>
                <a:tc>
                  <a:txBody>
                    <a:bodyPr/>
                    <a:lstStyle/>
                    <a:p>
                      <a:pPr indent="304800" algn="just">
                        <a:spcAft>
                          <a:spcPts val="0"/>
                        </a:spcAft>
                      </a:pPr>
                      <a:r>
                        <a:rPr lang="zh-CN" sz="1400" b="0" kern="100" dirty="0">
                          <a:effectLst/>
                        </a:rPr>
                        <a:t>负责制定测试计划</a:t>
                      </a:r>
                    </a:p>
                    <a:p>
                      <a:pPr indent="304800" algn="just">
                        <a:spcAft>
                          <a:spcPts val="0"/>
                        </a:spcAft>
                      </a:pPr>
                      <a:r>
                        <a:rPr lang="zh-CN" sz="1400" b="0" kern="100" dirty="0">
                          <a:effectLst/>
                        </a:rPr>
                        <a:t>负责设计测试用例</a:t>
                      </a:r>
                    </a:p>
                    <a:p>
                      <a:pPr indent="304800" algn="just">
                        <a:spcAft>
                          <a:spcPts val="0"/>
                        </a:spcAft>
                      </a:pPr>
                      <a:r>
                        <a:rPr lang="zh-CN" sz="1400" b="0" kern="100" dirty="0">
                          <a:effectLst/>
                        </a:rPr>
                        <a:t>准备测试数据、测试环境</a:t>
                      </a:r>
                    </a:p>
                    <a:p>
                      <a:pPr indent="304800" algn="just">
                        <a:spcAft>
                          <a:spcPts val="0"/>
                        </a:spcAft>
                      </a:pPr>
                      <a:r>
                        <a:rPr lang="zh-CN" sz="1400" b="0" kern="100" dirty="0">
                          <a:effectLst/>
                        </a:rPr>
                        <a:t>执行测试，记录测试结果</a:t>
                      </a:r>
                    </a:p>
                    <a:p>
                      <a:pPr indent="304800" algn="just">
                        <a:spcAft>
                          <a:spcPts val="0"/>
                        </a:spcAft>
                      </a:pPr>
                      <a:r>
                        <a:rPr lang="zh-CN" sz="1400" b="0" kern="100" dirty="0">
                          <a:effectLst/>
                        </a:rPr>
                        <a:t>编写测试总结报告</a:t>
                      </a:r>
                      <a:endParaRPr lang="zh-CN" sz="1400" b="0" kern="100" dirty="0">
                        <a:effectLst/>
                        <a:latin typeface="Times New Roman" panose="02020603050405020304" pitchFamily="18" charset="0"/>
                        <a:ea typeface="宋体" panose="02010600030101010101" pitchFamily="2" charset="-122"/>
                      </a:endParaRPr>
                    </a:p>
                  </a:txBody>
                  <a:tcPr marL="66900" marR="66900" marT="0" marB="0" anchor="ctr"/>
                </a:tc>
                <a:extLst>
                  <a:ext uri="{0D108BD9-81ED-4DB2-BD59-A6C34878D82A}">
                    <a16:rowId xmlns:a16="http://schemas.microsoft.com/office/drawing/2014/main" val="4194513319"/>
                  </a:ext>
                </a:extLst>
              </a:tr>
              <a:tr h="1045043">
                <a:tc>
                  <a:txBody>
                    <a:bodyPr/>
                    <a:lstStyle/>
                    <a:p>
                      <a:pPr indent="127000" algn="ctr">
                        <a:spcAft>
                          <a:spcPts val="0"/>
                        </a:spcAft>
                      </a:pPr>
                      <a:r>
                        <a:rPr lang="zh-CN" sz="1400" b="1" kern="100">
                          <a:effectLst/>
                        </a:rPr>
                        <a:t>配置管理员</a:t>
                      </a:r>
                      <a:endParaRPr lang="zh-CN" sz="1400" b="1" kern="100">
                        <a:effectLst/>
                        <a:latin typeface="Times New Roman" panose="02020603050405020304" pitchFamily="18" charset="0"/>
                        <a:ea typeface="宋体" panose="02010600030101010101" pitchFamily="2" charset="-122"/>
                      </a:endParaRPr>
                    </a:p>
                  </a:txBody>
                  <a:tcPr marL="66900" marR="66900" marT="0" marB="0" anchor="ctr"/>
                </a:tc>
                <a:tc>
                  <a:txBody>
                    <a:bodyPr/>
                    <a:lstStyle/>
                    <a:p>
                      <a:pPr indent="127000" algn="ctr">
                        <a:spcAft>
                          <a:spcPts val="0"/>
                        </a:spcAft>
                      </a:pPr>
                      <a:r>
                        <a:rPr lang="zh-CN" sz="1400" b="0" kern="100">
                          <a:effectLst/>
                        </a:rPr>
                        <a:t>林鑫</a:t>
                      </a:r>
                      <a:endParaRPr lang="zh-CN" sz="1400" b="0" kern="100">
                        <a:effectLst/>
                        <a:latin typeface="Times New Roman" panose="02020603050405020304" pitchFamily="18" charset="0"/>
                        <a:ea typeface="宋体" panose="02010600030101010101" pitchFamily="2" charset="-122"/>
                      </a:endParaRPr>
                    </a:p>
                  </a:txBody>
                  <a:tcPr marL="66900" marR="66900" marT="0" marB="0" anchor="ctr"/>
                </a:tc>
                <a:tc>
                  <a:txBody>
                    <a:bodyPr/>
                    <a:lstStyle/>
                    <a:p>
                      <a:pPr indent="304800" algn="just">
                        <a:spcAft>
                          <a:spcPts val="0"/>
                        </a:spcAft>
                      </a:pPr>
                      <a:r>
                        <a:rPr lang="zh-CN" sz="1400" b="0" kern="100">
                          <a:effectLst/>
                        </a:rPr>
                        <a:t>负责制定配置管理计划</a:t>
                      </a:r>
                    </a:p>
                    <a:p>
                      <a:pPr indent="304800" algn="just">
                        <a:spcAft>
                          <a:spcPts val="0"/>
                        </a:spcAft>
                      </a:pPr>
                      <a:r>
                        <a:rPr lang="zh-CN" sz="1400" b="0" kern="100">
                          <a:effectLst/>
                        </a:rPr>
                        <a:t>建立与维护配置库</a:t>
                      </a:r>
                    </a:p>
                    <a:p>
                      <a:pPr indent="304800" algn="just">
                        <a:spcAft>
                          <a:spcPts val="0"/>
                        </a:spcAft>
                      </a:pPr>
                      <a:r>
                        <a:rPr lang="zh-CN" sz="1400" b="0" kern="100">
                          <a:effectLst/>
                        </a:rPr>
                        <a:t>建立和发布基线</a:t>
                      </a:r>
                    </a:p>
                    <a:p>
                      <a:pPr indent="304800" algn="just">
                        <a:spcAft>
                          <a:spcPts val="0"/>
                        </a:spcAft>
                      </a:pPr>
                      <a:r>
                        <a:rPr lang="zh-CN" sz="1400" b="0" kern="100">
                          <a:effectLst/>
                        </a:rPr>
                        <a:t>对配置库的状态进行跟踪和统计</a:t>
                      </a:r>
                    </a:p>
                    <a:p>
                      <a:pPr indent="304800" algn="just">
                        <a:spcAft>
                          <a:spcPts val="0"/>
                        </a:spcAft>
                      </a:pPr>
                      <a:r>
                        <a:rPr lang="zh-CN" sz="1400" b="0" kern="100">
                          <a:effectLst/>
                        </a:rPr>
                        <a:t>负责配置变更的跟踪</a:t>
                      </a:r>
                      <a:endParaRPr lang="zh-CN" sz="1400" b="0" kern="100">
                        <a:effectLst/>
                        <a:latin typeface="Times New Roman" panose="02020603050405020304" pitchFamily="18" charset="0"/>
                        <a:ea typeface="宋体" panose="02010600030101010101" pitchFamily="2" charset="-122"/>
                      </a:endParaRPr>
                    </a:p>
                  </a:txBody>
                  <a:tcPr marL="66900" marR="66900" marT="0" marB="0" anchor="ctr"/>
                </a:tc>
                <a:extLst>
                  <a:ext uri="{0D108BD9-81ED-4DB2-BD59-A6C34878D82A}">
                    <a16:rowId xmlns:a16="http://schemas.microsoft.com/office/drawing/2014/main" val="3306009806"/>
                  </a:ext>
                </a:extLst>
              </a:tr>
              <a:tr h="418017">
                <a:tc>
                  <a:txBody>
                    <a:bodyPr/>
                    <a:lstStyle/>
                    <a:p>
                      <a:pPr indent="127000" algn="ctr">
                        <a:spcAft>
                          <a:spcPts val="0"/>
                        </a:spcAft>
                      </a:pPr>
                      <a:r>
                        <a:rPr lang="zh-CN" sz="1400" b="1" kern="100">
                          <a:effectLst/>
                        </a:rPr>
                        <a:t>文档编辑员</a:t>
                      </a:r>
                      <a:endParaRPr lang="zh-CN" sz="1400" b="1" kern="100">
                        <a:effectLst/>
                        <a:latin typeface="Times New Roman" panose="02020603050405020304" pitchFamily="18" charset="0"/>
                        <a:ea typeface="宋体" panose="02010600030101010101" pitchFamily="2" charset="-122"/>
                      </a:endParaRPr>
                    </a:p>
                  </a:txBody>
                  <a:tcPr marL="66900" marR="66900" marT="0" marB="0" anchor="ctr"/>
                </a:tc>
                <a:tc>
                  <a:txBody>
                    <a:bodyPr/>
                    <a:lstStyle/>
                    <a:p>
                      <a:pPr indent="127000" algn="ctr">
                        <a:spcAft>
                          <a:spcPts val="0"/>
                        </a:spcAft>
                      </a:pPr>
                      <a:r>
                        <a:rPr lang="zh-CN" sz="1400" b="0" kern="100">
                          <a:effectLst/>
                        </a:rPr>
                        <a:t>李梦雷</a:t>
                      </a:r>
                      <a:endParaRPr lang="zh-CN" sz="1400" b="0" kern="100">
                        <a:effectLst/>
                        <a:latin typeface="Times New Roman" panose="02020603050405020304" pitchFamily="18" charset="0"/>
                        <a:ea typeface="宋体" panose="02010600030101010101" pitchFamily="2" charset="-122"/>
                      </a:endParaRPr>
                    </a:p>
                  </a:txBody>
                  <a:tcPr marL="66900" marR="66900" marT="0" marB="0" anchor="ctr"/>
                </a:tc>
                <a:tc>
                  <a:txBody>
                    <a:bodyPr/>
                    <a:lstStyle/>
                    <a:p>
                      <a:pPr indent="304800" algn="just">
                        <a:spcAft>
                          <a:spcPts val="0"/>
                        </a:spcAft>
                      </a:pPr>
                      <a:r>
                        <a:rPr lang="zh-CN" sz="1400" b="0" kern="100">
                          <a:effectLst/>
                        </a:rPr>
                        <a:t>负责文档的主要编辑及会议记录</a:t>
                      </a:r>
                      <a:endParaRPr lang="zh-CN" sz="1400" b="0" kern="100">
                        <a:effectLst/>
                        <a:latin typeface="Times New Roman" panose="02020603050405020304" pitchFamily="18" charset="0"/>
                        <a:ea typeface="宋体" panose="02010600030101010101" pitchFamily="2" charset="-122"/>
                      </a:endParaRPr>
                    </a:p>
                  </a:txBody>
                  <a:tcPr marL="66900" marR="66900" marT="0" marB="0" anchor="ctr"/>
                </a:tc>
                <a:extLst>
                  <a:ext uri="{0D108BD9-81ED-4DB2-BD59-A6C34878D82A}">
                    <a16:rowId xmlns:a16="http://schemas.microsoft.com/office/drawing/2014/main" val="2184894650"/>
                  </a:ext>
                </a:extLst>
              </a:tr>
              <a:tr h="418017">
                <a:tc>
                  <a:txBody>
                    <a:bodyPr/>
                    <a:lstStyle/>
                    <a:p>
                      <a:pPr indent="127000" algn="ctr">
                        <a:spcAft>
                          <a:spcPts val="0"/>
                        </a:spcAft>
                      </a:pPr>
                      <a:r>
                        <a:rPr lang="zh-CN" sz="1400" b="1" kern="100">
                          <a:effectLst/>
                        </a:rPr>
                        <a:t>文档编辑员</a:t>
                      </a:r>
                      <a:endParaRPr lang="zh-CN" sz="1400" b="1" kern="100">
                        <a:effectLst/>
                        <a:latin typeface="Times New Roman" panose="02020603050405020304" pitchFamily="18" charset="0"/>
                        <a:ea typeface="宋体" panose="02010600030101010101" pitchFamily="2" charset="-122"/>
                      </a:endParaRPr>
                    </a:p>
                  </a:txBody>
                  <a:tcPr marL="66900" marR="66900" marT="0" marB="0" anchor="ctr"/>
                </a:tc>
                <a:tc>
                  <a:txBody>
                    <a:bodyPr/>
                    <a:lstStyle/>
                    <a:p>
                      <a:pPr indent="127000" algn="ctr">
                        <a:spcAft>
                          <a:spcPts val="0"/>
                        </a:spcAft>
                      </a:pPr>
                      <a:r>
                        <a:rPr lang="zh-CN" sz="1400" b="0" kern="100">
                          <a:effectLst/>
                        </a:rPr>
                        <a:t>胡锦波</a:t>
                      </a:r>
                      <a:endParaRPr lang="zh-CN" sz="1400" b="0" kern="100">
                        <a:effectLst/>
                        <a:latin typeface="Times New Roman" panose="02020603050405020304" pitchFamily="18" charset="0"/>
                        <a:ea typeface="宋体" panose="02010600030101010101" pitchFamily="2" charset="-122"/>
                      </a:endParaRPr>
                    </a:p>
                  </a:txBody>
                  <a:tcPr marL="66900" marR="66900" marT="0" marB="0" anchor="ctr"/>
                </a:tc>
                <a:tc>
                  <a:txBody>
                    <a:bodyPr/>
                    <a:lstStyle/>
                    <a:p>
                      <a:pPr indent="304800" algn="just">
                        <a:spcAft>
                          <a:spcPts val="0"/>
                        </a:spcAft>
                      </a:pPr>
                      <a:r>
                        <a:rPr lang="zh-CN" sz="1400" b="0" kern="100" dirty="0">
                          <a:effectLst/>
                        </a:rPr>
                        <a:t>负责</a:t>
                      </a:r>
                      <a:r>
                        <a:rPr lang="en-US" sz="1400" b="0" kern="100" dirty="0">
                          <a:effectLst/>
                        </a:rPr>
                        <a:t>PPT</a:t>
                      </a:r>
                      <a:r>
                        <a:rPr lang="zh-CN" sz="1400" b="0" kern="100" dirty="0">
                          <a:effectLst/>
                        </a:rPr>
                        <a:t>的主要制作及文档修正</a:t>
                      </a:r>
                      <a:endParaRPr lang="zh-CN" sz="1400" b="0" kern="100" dirty="0">
                        <a:effectLst/>
                        <a:latin typeface="Times New Roman" panose="02020603050405020304" pitchFamily="18" charset="0"/>
                        <a:ea typeface="宋体" panose="02010600030101010101" pitchFamily="2" charset="-122"/>
                      </a:endParaRPr>
                    </a:p>
                  </a:txBody>
                  <a:tcPr marL="66900" marR="66900" marT="0" marB="0" anchor="ctr"/>
                </a:tc>
                <a:extLst>
                  <a:ext uri="{0D108BD9-81ED-4DB2-BD59-A6C34878D82A}">
                    <a16:rowId xmlns:a16="http://schemas.microsoft.com/office/drawing/2014/main" val="811955703"/>
                  </a:ext>
                </a:extLst>
              </a:tr>
            </a:tbl>
          </a:graphicData>
        </a:graphic>
      </p:graphicFrame>
    </p:spTree>
    <p:extLst>
      <p:ext uri="{BB962C8B-B14F-4D97-AF65-F5344CB8AC3E}">
        <p14:creationId xmlns:p14="http://schemas.microsoft.com/office/powerpoint/2010/main" val="12276418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5091159" y="541806"/>
              <a:ext cx="2039323"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11.</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甘特图</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spTree>
    <p:extLst>
      <p:ext uri="{BB962C8B-B14F-4D97-AF65-F5344CB8AC3E}">
        <p14:creationId xmlns:p14="http://schemas.microsoft.com/office/powerpoint/2010/main" val="24771720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4475606" y="541806"/>
              <a:ext cx="3270429"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12.</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必要的子计划</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8" name="图片 7">
            <a:extLst>
              <a:ext uri="{FF2B5EF4-FFF2-40B4-BE49-F238E27FC236}">
                <a16:creationId xmlns:a16="http://schemas.microsoft.com/office/drawing/2014/main" id="{2F74F196-0122-4578-A099-E9E514C33EFC}"/>
              </a:ext>
            </a:extLst>
          </p:cNvPr>
          <p:cNvPicPr>
            <a:picLocks noChangeAspect="1"/>
          </p:cNvPicPr>
          <p:nvPr/>
        </p:nvPicPr>
        <p:blipFill>
          <a:blip r:embed="rId3"/>
          <a:stretch>
            <a:fillRect/>
          </a:stretch>
        </p:blipFill>
        <p:spPr>
          <a:xfrm>
            <a:off x="2166035" y="1437360"/>
            <a:ext cx="4080000" cy="5239840"/>
          </a:xfrm>
          <a:prstGeom prst="rect">
            <a:avLst/>
          </a:prstGeom>
        </p:spPr>
      </p:pic>
      <p:pic>
        <p:nvPicPr>
          <p:cNvPr id="9" name="图片 8">
            <a:extLst>
              <a:ext uri="{FF2B5EF4-FFF2-40B4-BE49-F238E27FC236}">
                <a16:creationId xmlns:a16="http://schemas.microsoft.com/office/drawing/2014/main" id="{2A170E1A-B476-4626-8BDE-95F7B11E5A3B}"/>
              </a:ext>
            </a:extLst>
          </p:cNvPr>
          <p:cNvPicPr>
            <a:picLocks noChangeAspect="1"/>
          </p:cNvPicPr>
          <p:nvPr/>
        </p:nvPicPr>
        <p:blipFill>
          <a:blip r:embed="rId4"/>
          <a:stretch>
            <a:fillRect/>
          </a:stretch>
        </p:blipFill>
        <p:spPr>
          <a:xfrm>
            <a:off x="6504784" y="2745381"/>
            <a:ext cx="4574476" cy="2129238"/>
          </a:xfrm>
          <a:prstGeom prst="rect">
            <a:avLst/>
          </a:prstGeom>
        </p:spPr>
      </p:pic>
    </p:spTree>
    <p:extLst>
      <p:ext uri="{BB962C8B-B14F-4D97-AF65-F5344CB8AC3E}">
        <p14:creationId xmlns:p14="http://schemas.microsoft.com/office/powerpoint/2010/main" val="5493010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4475606" y="541806"/>
              <a:ext cx="3270429"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12.</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必要的子计划</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10" name="图片 9">
            <a:extLst>
              <a:ext uri="{FF2B5EF4-FFF2-40B4-BE49-F238E27FC236}">
                <a16:creationId xmlns:a16="http://schemas.microsoft.com/office/drawing/2014/main" id="{EE9FF4BC-F72C-4005-9DC9-93761F93A9F8}"/>
              </a:ext>
            </a:extLst>
          </p:cNvPr>
          <p:cNvPicPr>
            <a:picLocks noChangeAspect="1"/>
          </p:cNvPicPr>
          <p:nvPr/>
        </p:nvPicPr>
        <p:blipFill>
          <a:blip r:embed="rId3"/>
          <a:stretch>
            <a:fillRect/>
          </a:stretch>
        </p:blipFill>
        <p:spPr>
          <a:xfrm>
            <a:off x="538047" y="1437360"/>
            <a:ext cx="4180000" cy="3560000"/>
          </a:xfrm>
          <a:prstGeom prst="rect">
            <a:avLst/>
          </a:prstGeom>
        </p:spPr>
      </p:pic>
      <p:pic>
        <p:nvPicPr>
          <p:cNvPr id="12" name="图片 11">
            <a:extLst>
              <a:ext uri="{FF2B5EF4-FFF2-40B4-BE49-F238E27FC236}">
                <a16:creationId xmlns:a16="http://schemas.microsoft.com/office/drawing/2014/main" id="{44C70A43-5EF8-4A10-B5B1-CFC0261262F0}"/>
              </a:ext>
            </a:extLst>
          </p:cNvPr>
          <p:cNvPicPr>
            <a:picLocks noChangeAspect="1"/>
          </p:cNvPicPr>
          <p:nvPr/>
        </p:nvPicPr>
        <p:blipFill>
          <a:blip r:embed="rId4"/>
          <a:stretch>
            <a:fillRect/>
          </a:stretch>
        </p:blipFill>
        <p:spPr>
          <a:xfrm>
            <a:off x="5005255" y="1437360"/>
            <a:ext cx="3157333" cy="2773333"/>
          </a:xfrm>
          <a:prstGeom prst="rect">
            <a:avLst/>
          </a:prstGeom>
        </p:spPr>
      </p:pic>
      <p:pic>
        <p:nvPicPr>
          <p:cNvPr id="13" name="图片 12">
            <a:extLst>
              <a:ext uri="{FF2B5EF4-FFF2-40B4-BE49-F238E27FC236}">
                <a16:creationId xmlns:a16="http://schemas.microsoft.com/office/drawing/2014/main" id="{0DDBFC9A-67C0-4876-82C9-A7FE7596AFBE}"/>
              </a:ext>
            </a:extLst>
          </p:cNvPr>
          <p:cNvPicPr>
            <a:picLocks noChangeAspect="1"/>
          </p:cNvPicPr>
          <p:nvPr/>
        </p:nvPicPr>
        <p:blipFill>
          <a:blip r:embed="rId5"/>
          <a:stretch>
            <a:fillRect/>
          </a:stretch>
        </p:blipFill>
        <p:spPr>
          <a:xfrm>
            <a:off x="8449796" y="1437360"/>
            <a:ext cx="2909524" cy="2723807"/>
          </a:xfrm>
          <a:prstGeom prst="rect">
            <a:avLst/>
          </a:prstGeom>
        </p:spPr>
      </p:pic>
      <p:pic>
        <p:nvPicPr>
          <p:cNvPr id="14" name="图片 13">
            <a:extLst>
              <a:ext uri="{FF2B5EF4-FFF2-40B4-BE49-F238E27FC236}">
                <a16:creationId xmlns:a16="http://schemas.microsoft.com/office/drawing/2014/main" id="{6B46DA60-938F-40A8-A9CF-0993B977B3A4}"/>
              </a:ext>
            </a:extLst>
          </p:cNvPr>
          <p:cNvPicPr>
            <a:picLocks noChangeAspect="1"/>
          </p:cNvPicPr>
          <p:nvPr/>
        </p:nvPicPr>
        <p:blipFill>
          <a:blip r:embed="rId6"/>
          <a:stretch>
            <a:fillRect/>
          </a:stretch>
        </p:blipFill>
        <p:spPr>
          <a:xfrm>
            <a:off x="5005255" y="4357740"/>
            <a:ext cx="2520000" cy="2339619"/>
          </a:xfrm>
          <a:prstGeom prst="rect">
            <a:avLst/>
          </a:prstGeom>
        </p:spPr>
      </p:pic>
      <p:pic>
        <p:nvPicPr>
          <p:cNvPr id="15" name="图片 14">
            <a:extLst>
              <a:ext uri="{FF2B5EF4-FFF2-40B4-BE49-F238E27FC236}">
                <a16:creationId xmlns:a16="http://schemas.microsoft.com/office/drawing/2014/main" id="{B46406C8-5859-4FF1-9F6C-5A78EE53F439}"/>
              </a:ext>
            </a:extLst>
          </p:cNvPr>
          <p:cNvPicPr>
            <a:picLocks noChangeAspect="1"/>
          </p:cNvPicPr>
          <p:nvPr/>
        </p:nvPicPr>
        <p:blipFill>
          <a:blip r:embed="rId7"/>
          <a:stretch>
            <a:fillRect/>
          </a:stretch>
        </p:blipFill>
        <p:spPr>
          <a:xfrm>
            <a:off x="7812463" y="4357739"/>
            <a:ext cx="3527619" cy="2362719"/>
          </a:xfrm>
          <a:prstGeom prst="rect">
            <a:avLst/>
          </a:prstGeom>
        </p:spPr>
      </p:pic>
    </p:spTree>
    <p:extLst>
      <p:ext uri="{BB962C8B-B14F-4D97-AF65-F5344CB8AC3E}">
        <p14:creationId xmlns:p14="http://schemas.microsoft.com/office/powerpoint/2010/main" val="40304526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4475606" y="541806"/>
              <a:ext cx="3270429"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12.</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必要的子计划</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14" name="图片 13">
            <a:extLst>
              <a:ext uri="{FF2B5EF4-FFF2-40B4-BE49-F238E27FC236}">
                <a16:creationId xmlns:a16="http://schemas.microsoft.com/office/drawing/2014/main" id="{7655471A-33B0-410E-B348-F28CE6D8BBCB}"/>
              </a:ext>
            </a:extLst>
          </p:cNvPr>
          <p:cNvPicPr>
            <a:picLocks noChangeAspect="1"/>
          </p:cNvPicPr>
          <p:nvPr/>
        </p:nvPicPr>
        <p:blipFill>
          <a:blip r:embed="rId3"/>
          <a:stretch>
            <a:fillRect/>
          </a:stretch>
        </p:blipFill>
        <p:spPr>
          <a:xfrm>
            <a:off x="5865026" y="1482930"/>
            <a:ext cx="2242025" cy="4485333"/>
          </a:xfrm>
          <a:prstGeom prst="rect">
            <a:avLst/>
          </a:prstGeom>
        </p:spPr>
      </p:pic>
      <p:pic>
        <p:nvPicPr>
          <p:cNvPr id="15" name="图片 14">
            <a:extLst>
              <a:ext uri="{FF2B5EF4-FFF2-40B4-BE49-F238E27FC236}">
                <a16:creationId xmlns:a16="http://schemas.microsoft.com/office/drawing/2014/main" id="{CD94C964-637E-4FB8-8F6C-CE1256CFA5BF}"/>
              </a:ext>
            </a:extLst>
          </p:cNvPr>
          <p:cNvPicPr>
            <a:picLocks noChangeAspect="1"/>
          </p:cNvPicPr>
          <p:nvPr/>
        </p:nvPicPr>
        <p:blipFill>
          <a:blip r:embed="rId4"/>
          <a:stretch>
            <a:fillRect/>
          </a:stretch>
        </p:blipFill>
        <p:spPr>
          <a:xfrm>
            <a:off x="8337639" y="1482931"/>
            <a:ext cx="3644952" cy="3422095"/>
          </a:xfrm>
          <a:prstGeom prst="rect">
            <a:avLst/>
          </a:prstGeom>
        </p:spPr>
      </p:pic>
      <p:pic>
        <p:nvPicPr>
          <p:cNvPr id="16" name="图片 15">
            <a:extLst>
              <a:ext uri="{FF2B5EF4-FFF2-40B4-BE49-F238E27FC236}">
                <a16:creationId xmlns:a16="http://schemas.microsoft.com/office/drawing/2014/main" id="{72867380-1D99-477A-AD9F-23989807E9B4}"/>
              </a:ext>
            </a:extLst>
          </p:cNvPr>
          <p:cNvPicPr>
            <a:picLocks noChangeAspect="1"/>
          </p:cNvPicPr>
          <p:nvPr/>
        </p:nvPicPr>
        <p:blipFill>
          <a:blip r:embed="rId5"/>
          <a:stretch>
            <a:fillRect/>
          </a:stretch>
        </p:blipFill>
        <p:spPr>
          <a:xfrm>
            <a:off x="132691" y="1482930"/>
            <a:ext cx="2723632" cy="3759787"/>
          </a:xfrm>
          <a:prstGeom prst="rect">
            <a:avLst/>
          </a:prstGeom>
        </p:spPr>
      </p:pic>
      <p:pic>
        <p:nvPicPr>
          <p:cNvPr id="17" name="图片 16">
            <a:extLst>
              <a:ext uri="{FF2B5EF4-FFF2-40B4-BE49-F238E27FC236}">
                <a16:creationId xmlns:a16="http://schemas.microsoft.com/office/drawing/2014/main" id="{0E1EA398-ECA1-4682-9720-ED74A4A8CF70}"/>
              </a:ext>
            </a:extLst>
          </p:cNvPr>
          <p:cNvPicPr>
            <a:picLocks noChangeAspect="1"/>
          </p:cNvPicPr>
          <p:nvPr/>
        </p:nvPicPr>
        <p:blipFill>
          <a:blip r:embed="rId6"/>
          <a:stretch>
            <a:fillRect/>
          </a:stretch>
        </p:blipFill>
        <p:spPr>
          <a:xfrm>
            <a:off x="3086912" y="1485737"/>
            <a:ext cx="2547526" cy="3226667"/>
          </a:xfrm>
          <a:prstGeom prst="rect">
            <a:avLst/>
          </a:prstGeom>
        </p:spPr>
      </p:pic>
    </p:spTree>
    <p:extLst>
      <p:ext uri="{BB962C8B-B14F-4D97-AF65-F5344CB8AC3E}">
        <p14:creationId xmlns:p14="http://schemas.microsoft.com/office/powerpoint/2010/main" val="35248985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808208" y="512778"/>
            <a:ext cx="8605223" cy="777534"/>
            <a:chOff x="1808208" y="541806"/>
            <a:chExt cx="8605223"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1808208" y="541806"/>
              <a:ext cx="8605223"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13.</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最终计划与实际计划的偏差与人力资源情况</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spTree>
    <p:extLst>
      <p:ext uri="{BB962C8B-B14F-4D97-AF65-F5344CB8AC3E}">
        <p14:creationId xmlns:p14="http://schemas.microsoft.com/office/powerpoint/2010/main" val="30777655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4079664" y="541806"/>
              <a:ext cx="4062311"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14. Vision &amp; Scope</a:t>
              </a: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2" name="图片 1">
            <a:extLst>
              <a:ext uri="{FF2B5EF4-FFF2-40B4-BE49-F238E27FC236}">
                <a16:creationId xmlns:a16="http://schemas.microsoft.com/office/drawing/2014/main" id="{13220449-222F-4000-9D8F-178486B82CEA}"/>
              </a:ext>
            </a:extLst>
          </p:cNvPr>
          <p:cNvPicPr>
            <a:picLocks noChangeAspect="1"/>
          </p:cNvPicPr>
          <p:nvPr/>
        </p:nvPicPr>
        <p:blipFill>
          <a:blip r:embed="rId3"/>
          <a:stretch>
            <a:fillRect/>
          </a:stretch>
        </p:blipFill>
        <p:spPr>
          <a:xfrm>
            <a:off x="5395149" y="2395984"/>
            <a:ext cx="6655031" cy="3445209"/>
          </a:xfrm>
          <a:prstGeom prst="rect">
            <a:avLst/>
          </a:prstGeom>
        </p:spPr>
      </p:pic>
      <p:sp>
        <p:nvSpPr>
          <p:cNvPr id="4" name="文本框 3">
            <a:extLst>
              <a:ext uri="{FF2B5EF4-FFF2-40B4-BE49-F238E27FC236}">
                <a16:creationId xmlns:a16="http://schemas.microsoft.com/office/drawing/2014/main" id="{714EB580-572B-423D-8EFE-6F92C3F498A7}"/>
              </a:ext>
            </a:extLst>
          </p:cNvPr>
          <p:cNvSpPr txBox="1"/>
          <p:nvPr/>
        </p:nvSpPr>
        <p:spPr>
          <a:xfrm>
            <a:off x="7912185" y="1581538"/>
            <a:ext cx="1620957" cy="523220"/>
          </a:xfrm>
          <a:prstGeom prst="rect">
            <a:avLst/>
          </a:prstGeom>
          <a:noFill/>
        </p:spPr>
        <p:txBody>
          <a:bodyPr wrap="none" rtlCol="0">
            <a:spAutoFit/>
          </a:bodyPr>
          <a:lstStyle/>
          <a:p>
            <a:r>
              <a:rPr lang="zh-CN" altLang="en-US" sz="2800" dirty="0">
                <a:latin typeface="微软雅黑" panose="020B0503020204020204" pitchFamily="34" charset="-122"/>
                <a:ea typeface="微软雅黑" panose="020B0503020204020204" pitchFamily="34" charset="-122"/>
              </a:rPr>
              <a:t>上下文图</a:t>
            </a:r>
          </a:p>
        </p:txBody>
      </p:sp>
      <p:pic>
        <p:nvPicPr>
          <p:cNvPr id="6" name="图片 5">
            <a:extLst>
              <a:ext uri="{FF2B5EF4-FFF2-40B4-BE49-F238E27FC236}">
                <a16:creationId xmlns:a16="http://schemas.microsoft.com/office/drawing/2014/main" id="{4D556218-5EFD-446D-9406-3A153914729B}"/>
              </a:ext>
            </a:extLst>
          </p:cNvPr>
          <p:cNvPicPr>
            <a:picLocks noChangeAspect="1"/>
          </p:cNvPicPr>
          <p:nvPr/>
        </p:nvPicPr>
        <p:blipFill>
          <a:blip r:embed="rId4"/>
          <a:stretch>
            <a:fillRect/>
          </a:stretch>
        </p:blipFill>
        <p:spPr>
          <a:xfrm>
            <a:off x="1044857" y="1441292"/>
            <a:ext cx="3879619" cy="4905518"/>
          </a:xfrm>
          <a:prstGeom prst="rect">
            <a:avLst/>
          </a:prstGeom>
        </p:spPr>
      </p:pic>
    </p:spTree>
    <p:extLst>
      <p:ext uri="{BB962C8B-B14F-4D97-AF65-F5344CB8AC3E}">
        <p14:creationId xmlns:p14="http://schemas.microsoft.com/office/powerpoint/2010/main" val="37540438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265280" y="481302"/>
            <a:ext cx="7519988" cy="799774"/>
            <a:chOff x="2320698" y="519566"/>
            <a:chExt cx="7519988" cy="79977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4184571" y="519566"/>
              <a:ext cx="4549624"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15. </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用户群</a:t>
              </a: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&amp;&amp;</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用户代表</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sp>
        <p:nvSpPr>
          <p:cNvPr id="6" name="Freeform 97"/>
          <p:cNvSpPr/>
          <p:nvPr/>
        </p:nvSpPr>
        <p:spPr bwMode="auto">
          <a:xfrm>
            <a:off x="65086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sp>
        <p:nvSpPr>
          <p:cNvPr id="12" name="Freeform 97"/>
          <p:cNvSpPr/>
          <p:nvPr/>
        </p:nvSpPr>
        <p:spPr bwMode="auto">
          <a:xfrm>
            <a:off x="3116483" y="5498486"/>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15" name="图片 14">
            <a:extLst>
              <a:ext uri="{FF2B5EF4-FFF2-40B4-BE49-F238E27FC236}">
                <a16:creationId xmlns:a16="http://schemas.microsoft.com/office/drawing/2014/main" id="{915129C9-8B07-4A35-B133-6E82CE1C6E09}"/>
              </a:ext>
            </a:extLst>
          </p:cNvPr>
          <p:cNvPicPr>
            <a:picLocks noChangeAspect="1"/>
          </p:cNvPicPr>
          <p:nvPr/>
        </p:nvPicPr>
        <p:blipFill>
          <a:blip r:embed="rId3"/>
          <a:stretch>
            <a:fillRect/>
          </a:stretch>
        </p:blipFill>
        <p:spPr>
          <a:xfrm>
            <a:off x="4342118" y="1399195"/>
            <a:ext cx="5596191" cy="4184762"/>
          </a:xfrm>
          <a:prstGeom prst="rect">
            <a:avLst/>
          </a:prstGeom>
        </p:spPr>
      </p:pic>
      <p:pic>
        <p:nvPicPr>
          <p:cNvPr id="4" name="图片 3">
            <a:extLst>
              <a:ext uri="{FF2B5EF4-FFF2-40B4-BE49-F238E27FC236}">
                <a16:creationId xmlns:a16="http://schemas.microsoft.com/office/drawing/2014/main" id="{CF7D1E39-7FF2-4C31-B9E4-1C05B3DA2570}"/>
              </a:ext>
            </a:extLst>
          </p:cNvPr>
          <p:cNvPicPr>
            <a:picLocks noChangeAspect="1"/>
          </p:cNvPicPr>
          <p:nvPr/>
        </p:nvPicPr>
        <p:blipFill>
          <a:blip r:embed="rId4"/>
          <a:stretch>
            <a:fillRect/>
          </a:stretch>
        </p:blipFill>
        <p:spPr>
          <a:xfrm>
            <a:off x="240503" y="1404158"/>
            <a:ext cx="4260637" cy="4626000"/>
          </a:xfrm>
          <a:prstGeom prst="rect">
            <a:avLst/>
          </a:prstGeom>
        </p:spPr>
      </p:pic>
      <p:pic>
        <p:nvPicPr>
          <p:cNvPr id="13" name="图片 12">
            <a:extLst>
              <a:ext uri="{FF2B5EF4-FFF2-40B4-BE49-F238E27FC236}">
                <a16:creationId xmlns:a16="http://schemas.microsoft.com/office/drawing/2014/main" id="{638BC5E1-3A43-4717-B675-2BBC38792A00}"/>
              </a:ext>
            </a:extLst>
          </p:cNvPr>
          <p:cNvPicPr>
            <a:picLocks noChangeAspect="1"/>
          </p:cNvPicPr>
          <p:nvPr/>
        </p:nvPicPr>
        <p:blipFill>
          <a:blip r:embed="rId5"/>
          <a:stretch>
            <a:fillRect/>
          </a:stretch>
        </p:blipFill>
        <p:spPr>
          <a:xfrm>
            <a:off x="7065045" y="1450364"/>
            <a:ext cx="4956231" cy="4791428"/>
          </a:xfrm>
          <a:prstGeom prst="rect">
            <a:avLst/>
          </a:prstGeom>
        </p:spPr>
      </p:pic>
      <p:pic>
        <p:nvPicPr>
          <p:cNvPr id="14" name="图片 13">
            <a:extLst>
              <a:ext uri="{FF2B5EF4-FFF2-40B4-BE49-F238E27FC236}">
                <a16:creationId xmlns:a16="http://schemas.microsoft.com/office/drawing/2014/main" id="{57C1AC63-46BC-4EE6-BC92-2BD0F01A659B}"/>
              </a:ext>
            </a:extLst>
          </p:cNvPr>
          <p:cNvPicPr>
            <a:picLocks noChangeAspect="1"/>
          </p:cNvPicPr>
          <p:nvPr/>
        </p:nvPicPr>
        <p:blipFill>
          <a:blip r:embed="rId6"/>
          <a:stretch>
            <a:fillRect/>
          </a:stretch>
        </p:blipFill>
        <p:spPr>
          <a:xfrm>
            <a:off x="1486484" y="4118586"/>
            <a:ext cx="3811048" cy="2546161"/>
          </a:xfrm>
          <a:prstGeom prst="rect">
            <a:avLst/>
          </a:prstGeom>
        </p:spPr>
      </p:pic>
      <p:pic>
        <p:nvPicPr>
          <p:cNvPr id="17" name="图片 16">
            <a:extLst>
              <a:ext uri="{FF2B5EF4-FFF2-40B4-BE49-F238E27FC236}">
                <a16:creationId xmlns:a16="http://schemas.microsoft.com/office/drawing/2014/main" id="{988B398F-ADF1-4AC4-99B8-51BFD6B90BC4}"/>
              </a:ext>
            </a:extLst>
          </p:cNvPr>
          <p:cNvPicPr>
            <a:picLocks noChangeAspect="1"/>
          </p:cNvPicPr>
          <p:nvPr/>
        </p:nvPicPr>
        <p:blipFill>
          <a:blip r:embed="rId7"/>
          <a:stretch>
            <a:fillRect/>
          </a:stretch>
        </p:blipFill>
        <p:spPr>
          <a:xfrm>
            <a:off x="5838036" y="4118587"/>
            <a:ext cx="4034285" cy="2546161"/>
          </a:xfrm>
          <a:prstGeom prst="rect">
            <a:avLst/>
          </a:prstGeom>
        </p:spPr>
      </p:pic>
    </p:spTree>
    <p:extLst>
      <p:ext uri="{BB962C8B-B14F-4D97-AF65-F5344CB8AC3E}">
        <p14:creationId xmlns:p14="http://schemas.microsoft.com/office/powerpoint/2010/main" val="291902407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4619878" y="541806"/>
              <a:ext cx="2981888"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16. </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用户群分类</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840826" y="3898575"/>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graphicFrame>
        <p:nvGraphicFramePr>
          <p:cNvPr id="4" name="表格 3">
            <a:extLst>
              <a:ext uri="{FF2B5EF4-FFF2-40B4-BE49-F238E27FC236}">
                <a16:creationId xmlns:a16="http://schemas.microsoft.com/office/drawing/2014/main" id="{C75E07AC-445C-4B77-9A91-8A10725C8E99}"/>
              </a:ext>
            </a:extLst>
          </p:cNvPr>
          <p:cNvGraphicFramePr>
            <a:graphicFrameLocks noGrp="1"/>
          </p:cNvGraphicFramePr>
          <p:nvPr>
            <p:extLst>
              <p:ext uri="{D42A27DB-BD31-4B8C-83A1-F6EECF244321}">
                <p14:modId xmlns:p14="http://schemas.microsoft.com/office/powerpoint/2010/main" val="280928818"/>
              </p:ext>
            </p:extLst>
          </p:nvPr>
        </p:nvGraphicFramePr>
        <p:xfrm>
          <a:off x="1205211" y="1974945"/>
          <a:ext cx="9750961" cy="2909698"/>
        </p:xfrm>
        <a:graphic>
          <a:graphicData uri="http://schemas.openxmlformats.org/drawingml/2006/table">
            <a:tbl>
              <a:tblPr firstRow="1" firstCol="1" bandRow="1">
                <a:tableStyleId>{F5AB1C69-6EDB-4FF4-983F-18BD219EF322}</a:tableStyleId>
              </a:tblPr>
              <a:tblGrid>
                <a:gridCol w="1826161">
                  <a:extLst>
                    <a:ext uri="{9D8B030D-6E8A-4147-A177-3AD203B41FA5}">
                      <a16:colId xmlns:a16="http://schemas.microsoft.com/office/drawing/2014/main" val="3509710614"/>
                    </a:ext>
                  </a:extLst>
                </a:gridCol>
                <a:gridCol w="1981200">
                  <a:extLst>
                    <a:ext uri="{9D8B030D-6E8A-4147-A177-3AD203B41FA5}">
                      <a16:colId xmlns:a16="http://schemas.microsoft.com/office/drawing/2014/main" val="1180493838"/>
                    </a:ext>
                  </a:extLst>
                </a:gridCol>
                <a:gridCol w="5943600">
                  <a:extLst>
                    <a:ext uri="{9D8B030D-6E8A-4147-A177-3AD203B41FA5}">
                      <a16:colId xmlns:a16="http://schemas.microsoft.com/office/drawing/2014/main" val="3220006327"/>
                    </a:ext>
                  </a:extLst>
                </a:gridCol>
              </a:tblGrid>
              <a:tr h="0">
                <a:tc>
                  <a:txBody>
                    <a:bodyPr/>
                    <a:lstStyle/>
                    <a:p>
                      <a:pPr>
                        <a:lnSpc>
                          <a:spcPct val="107000"/>
                        </a:lnSpc>
                        <a:spcAft>
                          <a:spcPts val="0"/>
                        </a:spcAft>
                      </a:pPr>
                      <a:r>
                        <a:rPr lang="zh-CN" sz="2400">
                          <a:effectLst/>
                          <a:latin typeface="微软雅黑" panose="020B0503020204020204" pitchFamily="34" charset="-122"/>
                          <a:ea typeface="微软雅黑" panose="020B0503020204020204" pitchFamily="34" charset="-122"/>
                        </a:rPr>
                        <a:t>用户群分类</a:t>
                      </a:r>
                      <a:endParaRPr lang="zh-CN" sz="24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dirty="0">
                          <a:effectLst/>
                          <a:latin typeface="微软雅黑" panose="020B0503020204020204" pitchFamily="34" charset="-122"/>
                          <a:ea typeface="微软雅黑" panose="020B0503020204020204" pitchFamily="34" charset="-122"/>
                        </a:rPr>
                        <a:t>用户角色</a:t>
                      </a:r>
                      <a:endParaRPr 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dirty="0">
                          <a:effectLst/>
                          <a:latin typeface="微软雅黑" panose="020B0503020204020204" pitchFamily="34" charset="-122"/>
                          <a:ea typeface="微软雅黑" panose="020B0503020204020204" pitchFamily="34" charset="-122"/>
                        </a:rPr>
                        <a:t>用户描述</a:t>
                      </a:r>
                      <a:endParaRPr 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00904729"/>
                  </a:ext>
                </a:extLst>
              </a:tr>
              <a:tr h="0">
                <a:tc>
                  <a:txBody>
                    <a:bodyPr/>
                    <a:lstStyle/>
                    <a:p>
                      <a:pPr>
                        <a:lnSpc>
                          <a:spcPct val="107000"/>
                        </a:lnSpc>
                        <a:spcAft>
                          <a:spcPts val="0"/>
                        </a:spcAft>
                      </a:pPr>
                      <a:r>
                        <a:rPr lang="zh-CN" sz="2400">
                          <a:effectLst/>
                          <a:latin typeface="微软雅黑" panose="020B0503020204020204" pitchFamily="34" charset="-122"/>
                          <a:ea typeface="微软雅黑" panose="020B0503020204020204" pitchFamily="34" charset="-122"/>
                        </a:rPr>
                        <a:t>客户</a:t>
                      </a:r>
                      <a:endParaRPr lang="zh-CN" sz="24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07000"/>
                        </a:lnSpc>
                        <a:spcAft>
                          <a:spcPts val="0"/>
                        </a:spcAft>
                      </a:pPr>
                      <a:r>
                        <a:rPr lang="zh-CN" sz="2000">
                          <a:effectLst/>
                          <a:latin typeface="微软雅黑" panose="020B0503020204020204" pitchFamily="34" charset="-122"/>
                          <a:ea typeface="微软雅黑" panose="020B0503020204020204" pitchFamily="34" charset="-122"/>
                        </a:rPr>
                        <a:t>项目发起人</a:t>
                      </a:r>
                      <a:endParaRPr lang="zh-CN" sz="20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07000"/>
                        </a:lnSpc>
                        <a:spcAft>
                          <a:spcPts val="0"/>
                        </a:spcAft>
                      </a:pPr>
                      <a:r>
                        <a:rPr lang="zh-CN" sz="2000" dirty="0">
                          <a:effectLst/>
                          <a:latin typeface="微软雅黑" panose="020B0503020204020204" pitchFamily="34" charset="-122"/>
                          <a:ea typeface="微软雅黑" panose="020B0503020204020204" pitchFamily="34" charset="-122"/>
                        </a:rPr>
                        <a:t>本项目的项目发起人</a:t>
                      </a:r>
                      <a:endParaRPr lang="zh-CN" sz="20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755420326"/>
                  </a:ext>
                </a:extLst>
              </a:tr>
              <a:tr h="0">
                <a:tc rowSpan="5">
                  <a:txBody>
                    <a:bodyPr/>
                    <a:lstStyle/>
                    <a:p>
                      <a:pPr>
                        <a:lnSpc>
                          <a:spcPct val="107000"/>
                        </a:lnSpc>
                        <a:spcAft>
                          <a:spcPts val="0"/>
                        </a:spcAft>
                      </a:pPr>
                      <a:r>
                        <a:rPr lang="zh-CN" sz="2400" dirty="0">
                          <a:effectLst/>
                          <a:latin typeface="微软雅黑" panose="020B0503020204020204" pitchFamily="34" charset="-122"/>
                          <a:ea typeface="微软雅黑" panose="020B0503020204020204" pitchFamily="34" charset="-122"/>
                        </a:rPr>
                        <a:t>直接用户</a:t>
                      </a:r>
                      <a:endParaRPr 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07000"/>
                        </a:lnSpc>
                        <a:spcAft>
                          <a:spcPts val="0"/>
                        </a:spcAft>
                      </a:pPr>
                      <a:r>
                        <a:rPr lang="zh-CN" sz="2000">
                          <a:effectLst/>
                          <a:latin typeface="微软雅黑" panose="020B0503020204020204" pitchFamily="34" charset="-122"/>
                          <a:ea typeface="微软雅黑" panose="020B0503020204020204" pitchFamily="34" charset="-122"/>
                        </a:rPr>
                        <a:t>教师用户</a:t>
                      </a:r>
                      <a:endParaRPr lang="zh-CN" sz="20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07000"/>
                        </a:lnSpc>
                        <a:spcAft>
                          <a:spcPts val="0"/>
                        </a:spcAft>
                      </a:pPr>
                      <a:r>
                        <a:rPr lang="zh-CN" sz="2000" dirty="0">
                          <a:effectLst/>
                          <a:latin typeface="微软雅黑" panose="020B0503020204020204" pitchFamily="34" charset="-122"/>
                          <a:ea typeface="微软雅黑" panose="020B0503020204020204" pitchFamily="34" charset="-122"/>
                        </a:rPr>
                        <a:t>软件工程系列课程授课教师</a:t>
                      </a:r>
                      <a:endParaRPr lang="zh-CN" sz="20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991155003"/>
                  </a:ext>
                </a:extLst>
              </a:tr>
              <a:tr h="0">
                <a:tc vMerge="1">
                  <a:txBody>
                    <a:bodyPr/>
                    <a:lstStyle/>
                    <a:p>
                      <a:endParaRPr lang="zh-CN" altLang="en-US"/>
                    </a:p>
                  </a:txBody>
                  <a:tcPr/>
                </a:tc>
                <a:tc>
                  <a:txBody>
                    <a:bodyPr/>
                    <a:lstStyle/>
                    <a:p>
                      <a:pPr>
                        <a:lnSpc>
                          <a:spcPct val="107000"/>
                        </a:lnSpc>
                        <a:spcAft>
                          <a:spcPts val="0"/>
                        </a:spcAft>
                      </a:pPr>
                      <a:r>
                        <a:rPr lang="zh-CN" sz="2000" dirty="0">
                          <a:effectLst/>
                          <a:latin typeface="微软雅黑" panose="020B0503020204020204" pitchFamily="34" charset="-122"/>
                          <a:ea typeface="微软雅黑" panose="020B0503020204020204" pitchFamily="34" charset="-122"/>
                        </a:rPr>
                        <a:t>学生用户</a:t>
                      </a:r>
                      <a:endParaRPr lang="zh-CN" sz="20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07000"/>
                        </a:lnSpc>
                        <a:spcAft>
                          <a:spcPts val="0"/>
                        </a:spcAft>
                      </a:pPr>
                      <a:r>
                        <a:rPr lang="zh-CN" sz="2000" dirty="0">
                          <a:effectLst/>
                          <a:latin typeface="微软雅黑" panose="020B0503020204020204" pitchFamily="34" charset="-122"/>
                          <a:ea typeface="微软雅黑" panose="020B0503020204020204" pitchFamily="34" charset="-122"/>
                        </a:rPr>
                        <a:t>正在参与软件工程系列课程的学生</a:t>
                      </a:r>
                      <a:endParaRPr lang="zh-CN" sz="20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179248614"/>
                  </a:ext>
                </a:extLst>
              </a:tr>
              <a:tr h="0">
                <a:tc vMerge="1">
                  <a:txBody>
                    <a:bodyPr/>
                    <a:lstStyle/>
                    <a:p>
                      <a:endParaRPr lang="zh-CN" altLang="en-US"/>
                    </a:p>
                  </a:txBody>
                  <a:tcPr/>
                </a:tc>
                <a:tc>
                  <a:txBody>
                    <a:bodyPr/>
                    <a:lstStyle/>
                    <a:p>
                      <a:pPr>
                        <a:lnSpc>
                          <a:spcPct val="107000"/>
                        </a:lnSpc>
                        <a:spcAft>
                          <a:spcPts val="0"/>
                        </a:spcAft>
                      </a:pPr>
                      <a:r>
                        <a:rPr lang="zh-CN" sz="2000" dirty="0">
                          <a:effectLst/>
                          <a:latin typeface="微软雅黑" panose="020B0503020204020204" pitchFamily="34" charset="-122"/>
                          <a:ea typeface="微软雅黑" panose="020B0503020204020204" pitchFamily="34" charset="-122"/>
                        </a:rPr>
                        <a:t>游客用户</a:t>
                      </a:r>
                      <a:endParaRPr lang="zh-CN" sz="20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07000"/>
                        </a:lnSpc>
                        <a:spcAft>
                          <a:spcPts val="0"/>
                        </a:spcAft>
                      </a:pPr>
                      <a:r>
                        <a:rPr lang="zh-CN" sz="2000">
                          <a:effectLst/>
                          <a:latin typeface="微软雅黑" panose="020B0503020204020204" pitchFamily="34" charset="-122"/>
                          <a:ea typeface="微软雅黑" panose="020B0503020204020204" pitchFamily="34" charset="-122"/>
                        </a:rPr>
                        <a:t>对软件工程系列课程有兴趣的，非本专业内的学生或其他人员</a:t>
                      </a:r>
                      <a:endParaRPr lang="zh-CN" sz="20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494026488"/>
                  </a:ext>
                </a:extLst>
              </a:tr>
              <a:tr h="0">
                <a:tc vMerge="1">
                  <a:txBody>
                    <a:bodyPr/>
                    <a:lstStyle/>
                    <a:p>
                      <a:endParaRPr lang="zh-CN" altLang="en-US"/>
                    </a:p>
                  </a:txBody>
                  <a:tcPr/>
                </a:tc>
                <a:tc>
                  <a:txBody>
                    <a:bodyPr/>
                    <a:lstStyle/>
                    <a:p>
                      <a:pPr>
                        <a:lnSpc>
                          <a:spcPct val="107000"/>
                        </a:lnSpc>
                        <a:spcAft>
                          <a:spcPts val="0"/>
                        </a:spcAft>
                      </a:pPr>
                      <a:r>
                        <a:rPr lang="zh-CN" sz="2000" dirty="0">
                          <a:effectLst/>
                          <a:latin typeface="微软雅黑" panose="020B0503020204020204" pitchFamily="34" charset="-122"/>
                          <a:ea typeface="微软雅黑" panose="020B0503020204020204" pitchFamily="34" charset="-122"/>
                        </a:rPr>
                        <a:t>管理员用户</a:t>
                      </a:r>
                      <a:endParaRPr lang="zh-CN" sz="20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07000"/>
                        </a:lnSpc>
                        <a:spcAft>
                          <a:spcPts val="0"/>
                        </a:spcAft>
                      </a:pPr>
                      <a:r>
                        <a:rPr lang="zh-CN" sz="2000" dirty="0">
                          <a:effectLst/>
                          <a:latin typeface="微软雅黑" panose="020B0503020204020204" pitchFamily="34" charset="-122"/>
                          <a:ea typeface="微软雅黑" panose="020B0503020204020204" pitchFamily="34" charset="-122"/>
                        </a:rPr>
                        <a:t>负责网站维护、用户信息管理、交流区内容审核管理的人员</a:t>
                      </a:r>
                      <a:endParaRPr lang="zh-CN" sz="20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523936211"/>
                  </a:ext>
                </a:extLst>
              </a:tr>
              <a:tr h="0">
                <a:tc vMerge="1">
                  <a:txBody>
                    <a:bodyPr/>
                    <a:lstStyle/>
                    <a:p>
                      <a:pPr>
                        <a:lnSpc>
                          <a:spcPct val="107000"/>
                        </a:lnSpc>
                        <a:spcAft>
                          <a:spcPts val="0"/>
                        </a:spcAft>
                      </a:pPr>
                      <a:endParaRPr 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07000"/>
                        </a:lnSpc>
                        <a:spcAft>
                          <a:spcPts val="0"/>
                        </a:spcAft>
                      </a:pPr>
                      <a:r>
                        <a:rPr lang="zh-CN" altLang="en-US" sz="2000" dirty="0">
                          <a:effectLst/>
                          <a:latin typeface="微软雅黑" panose="020B0503020204020204" pitchFamily="34" charset="-122"/>
                          <a:ea typeface="微软雅黑" panose="020B0503020204020204" pitchFamily="34" charset="-122"/>
                          <a:cs typeface="Times New Roman" panose="02020603050405020304" pitchFamily="18" charset="0"/>
                        </a:rPr>
                        <a:t>开发用户</a:t>
                      </a:r>
                      <a:endParaRPr lang="zh-CN" sz="20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07000"/>
                        </a:lnSpc>
                        <a:spcAft>
                          <a:spcPts val="0"/>
                        </a:spcAft>
                      </a:pPr>
                      <a:r>
                        <a:rPr lang="zh-CN" altLang="en-US" sz="2000" dirty="0">
                          <a:effectLst/>
                          <a:latin typeface="微软雅黑" panose="020B0503020204020204" pitchFamily="34" charset="-122"/>
                          <a:ea typeface="微软雅黑" panose="020B0503020204020204" pitchFamily="34" charset="-122"/>
                          <a:cs typeface="Times New Roman" panose="02020603050405020304" pitchFamily="18" charset="0"/>
                        </a:rPr>
                        <a:t>负责此项目的软件开发人员</a:t>
                      </a:r>
                      <a:endParaRPr lang="zh-CN" sz="20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4219128788"/>
                  </a:ext>
                </a:extLst>
              </a:tr>
            </a:tbl>
          </a:graphicData>
        </a:graphic>
      </p:graphicFrame>
    </p:spTree>
    <p:extLst>
      <p:ext uri="{BB962C8B-B14F-4D97-AF65-F5344CB8AC3E}">
        <p14:creationId xmlns:p14="http://schemas.microsoft.com/office/powerpoint/2010/main" val="13231621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3781507" y="541806"/>
              <a:ext cx="4658628"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里程碑的相关演示资料</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6" name="图片 5">
            <a:extLst>
              <a:ext uri="{FF2B5EF4-FFF2-40B4-BE49-F238E27FC236}">
                <a16:creationId xmlns:a16="http://schemas.microsoft.com/office/drawing/2014/main" id="{87B818FC-C86A-4CD4-B8AB-A2F6083A254C}"/>
              </a:ext>
            </a:extLst>
          </p:cNvPr>
          <p:cNvPicPr>
            <a:picLocks noChangeAspect="1"/>
          </p:cNvPicPr>
          <p:nvPr/>
        </p:nvPicPr>
        <p:blipFill>
          <a:blip r:embed="rId3"/>
          <a:stretch>
            <a:fillRect/>
          </a:stretch>
        </p:blipFill>
        <p:spPr>
          <a:xfrm>
            <a:off x="2453083" y="2731405"/>
            <a:ext cx="7284245" cy="2774369"/>
          </a:xfrm>
          <a:prstGeom prst="rect">
            <a:avLst/>
          </a:prstGeom>
        </p:spPr>
      </p:pic>
    </p:spTree>
    <p:extLst>
      <p:ext uri="{BB962C8B-B14F-4D97-AF65-F5344CB8AC3E}">
        <p14:creationId xmlns:p14="http://schemas.microsoft.com/office/powerpoint/2010/main" val="182810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265280" y="481302"/>
            <a:ext cx="7519988" cy="799774"/>
            <a:chOff x="2320698" y="519566"/>
            <a:chExt cx="7519988" cy="79977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4589748" y="519566"/>
              <a:ext cx="2981888"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16. </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用户群分类</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sp>
        <p:nvSpPr>
          <p:cNvPr id="6" name="Freeform 97"/>
          <p:cNvSpPr/>
          <p:nvPr/>
        </p:nvSpPr>
        <p:spPr bwMode="auto">
          <a:xfrm>
            <a:off x="65086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sp>
        <p:nvSpPr>
          <p:cNvPr id="12" name="Freeform 97"/>
          <p:cNvSpPr/>
          <p:nvPr/>
        </p:nvSpPr>
        <p:spPr bwMode="auto">
          <a:xfrm>
            <a:off x="3116483" y="5498486"/>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sp>
        <p:nvSpPr>
          <p:cNvPr id="14" name="文本框 13">
            <a:extLst>
              <a:ext uri="{FF2B5EF4-FFF2-40B4-BE49-F238E27FC236}">
                <a16:creationId xmlns:a16="http://schemas.microsoft.com/office/drawing/2014/main" id="{B9E6AE05-0093-4A16-8144-FACF1BC33B87}"/>
              </a:ext>
            </a:extLst>
          </p:cNvPr>
          <p:cNvSpPr txBox="1"/>
          <p:nvPr/>
        </p:nvSpPr>
        <p:spPr>
          <a:xfrm>
            <a:off x="969818" y="1554339"/>
            <a:ext cx="141577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用户代表</a:t>
            </a:r>
          </a:p>
        </p:txBody>
      </p:sp>
      <p:graphicFrame>
        <p:nvGraphicFramePr>
          <p:cNvPr id="4" name="对象 3">
            <a:extLst>
              <a:ext uri="{FF2B5EF4-FFF2-40B4-BE49-F238E27FC236}">
                <a16:creationId xmlns:a16="http://schemas.microsoft.com/office/drawing/2014/main" id="{C1E47884-8C4F-4B6C-A946-D084D8D045E7}"/>
              </a:ext>
            </a:extLst>
          </p:cNvPr>
          <p:cNvGraphicFramePr>
            <a:graphicFrameLocks noChangeAspect="1"/>
          </p:cNvGraphicFramePr>
          <p:nvPr>
            <p:extLst>
              <p:ext uri="{D42A27DB-BD31-4B8C-83A1-F6EECF244321}">
                <p14:modId xmlns:p14="http://schemas.microsoft.com/office/powerpoint/2010/main" val="2915620962"/>
              </p:ext>
            </p:extLst>
          </p:nvPr>
        </p:nvGraphicFramePr>
        <p:xfrm>
          <a:off x="2874443" y="1450364"/>
          <a:ext cx="6910826" cy="5252094"/>
        </p:xfrm>
        <a:graphic>
          <a:graphicData uri="http://schemas.openxmlformats.org/presentationml/2006/ole">
            <mc:AlternateContent xmlns:mc="http://schemas.openxmlformats.org/markup-compatibility/2006">
              <mc:Choice xmlns:v="urn:schemas-microsoft-com:vml" Requires="v">
                <p:oleObj spid="_x0000_s9248" name="Document" r:id="rId4" imgW="5512518" imgH="7765717" progId="Word.Document.12">
                  <p:embed/>
                </p:oleObj>
              </mc:Choice>
              <mc:Fallback>
                <p:oleObj name="Document" r:id="rId4" imgW="5512518" imgH="7765717" progId="Word.Document.12">
                  <p:embed/>
                  <p:pic>
                    <p:nvPicPr>
                      <p:cNvPr id="0" name=""/>
                      <p:cNvPicPr/>
                      <p:nvPr/>
                    </p:nvPicPr>
                    <p:blipFill>
                      <a:blip r:embed="rId5"/>
                      <a:stretch>
                        <a:fillRect/>
                      </a:stretch>
                    </p:blipFill>
                    <p:spPr>
                      <a:xfrm>
                        <a:off x="2874443" y="1450364"/>
                        <a:ext cx="6910826" cy="5252094"/>
                      </a:xfrm>
                      <a:prstGeom prst="rect">
                        <a:avLst/>
                      </a:prstGeom>
                    </p:spPr>
                  </p:pic>
                </p:oleObj>
              </mc:Fallback>
            </mc:AlternateContent>
          </a:graphicData>
        </a:graphic>
      </p:graphicFrame>
    </p:spTree>
    <p:extLst>
      <p:ext uri="{BB962C8B-B14F-4D97-AF65-F5344CB8AC3E}">
        <p14:creationId xmlns:p14="http://schemas.microsoft.com/office/powerpoint/2010/main" val="3038854447"/>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265280" y="481302"/>
            <a:ext cx="7519988" cy="799774"/>
            <a:chOff x="2320698" y="519566"/>
            <a:chExt cx="7519988" cy="79977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3419556" y="519566"/>
              <a:ext cx="5322273"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17.</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用户代表需求获取与确认</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sp>
        <p:nvSpPr>
          <p:cNvPr id="6" name="Freeform 97"/>
          <p:cNvSpPr/>
          <p:nvPr/>
        </p:nvSpPr>
        <p:spPr bwMode="auto">
          <a:xfrm>
            <a:off x="65086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sp>
        <p:nvSpPr>
          <p:cNvPr id="12" name="Freeform 97"/>
          <p:cNvSpPr/>
          <p:nvPr/>
        </p:nvSpPr>
        <p:spPr bwMode="auto">
          <a:xfrm>
            <a:off x="3116483" y="5498486"/>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2" name="图片 1">
            <a:extLst>
              <a:ext uri="{FF2B5EF4-FFF2-40B4-BE49-F238E27FC236}">
                <a16:creationId xmlns:a16="http://schemas.microsoft.com/office/drawing/2014/main" id="{C50A922F-C423-4D10-805F-F7520957F020}"/>
              </a:ext>
            </a:extLst>
          </p:cNvPr>
          <p:cNvPicPr>
            <a:picLocks noChangeAspect="1"/>
          </p:cNvPicPr>
          <p:nvPr/>
        </p:nvPicPr>
        <p:blipFill>
          <a:blip r:embed="rId3"/>
          <a:stretch>
            <a:fillRect/>
          </a:stretch>
        </p:blipFill>
        <p:spPr>
          <a:xfrm>
            <a:off x="142957" y="2964566"/>
            <a:ext cx="2786186" cy="1144000"/>
          </a:xfrm>
          <a:prstGeom prst="rect">
            <a:avLst/>
          </a:prstGeom>
        </p:spPr>
      </p:pic>
      <p:pic>
        <p:nvPicPr>
          <p:cNvPr id="8" name="图片 7">
            <a:extLst>
              <a:ext uri="{FF2B5EF4-FFF2-40B4-BE49-F238E27FC236}">
                <a16:creationId xmlns:a16="http://schemas.microsoft.com/office/drawing/2014/main" id="{FE699882-AE2A-4A96-8E6E-748DED96B9CD}"/>
              </a:ext>
            </a:extLst>
          </p:cNvPr>
          <p:cNvPicPr>
            <a:picLocks noChangeAspect="1"/>
          </p:cNvPicPr>
          <p:nvPr/>
        </p:nvPicPr>
        <p:blipFill>
          <a:blip r:embed="rId4"/>
          <a:stretch>
            <a:fillRect/>
          </a:stretch>
        </p:blipFill>
        <p:spPr>
          <a:xfrm>
            <a:off x="2639212" y="1349654"/>
            <a:ext cx="5265333" cy="5382271"/>
          </a:xfrm>
          <a:prstGeom prst="rect">
            <a:avLst/>
          </a:prstGeom>
        </p:spPr>
      </p:pic>
      <p:pic>
        <p:nvPicPr>
          <p:cNvPr id="9" name="图片 8">
            <a:extLst>
              <a:ext uri="{FF2B5EF4-FFF2-40B4-BE49-F238E27FC236}">
                <a16:creationId xmlns:a16="http://schemas.microsoft.com/office/drawing/2014/main" id="{2F4D40B4-3CAC-443B-A428-E7AD3C837BE3}"/>
              </a:ext>
            </a:extLst>
          </p:cNvPr>
          <p:cNvPicPr>
            <a:picLocks noChangeAspect="1"/>
          </p:cNvPicPr>
          <p:nvPr/>
        </p:nvPicPr>
        <p:blipFill>
          <a:blip r:embed="rId5"/>
          <a:stretch>
            <a:fillRect/>
          </a:stretch>
        </p:blipFill>
        <p:spPr>
          <a:xfrm>
            <a:off x="7156191" y="1349653"/>
            <a:ext cx="4891265" cy="5382272"/>
          </a:xfrm>
          <a:prstGeom prst="rect">
            <a:avLst/>
          </a:prstGeom>
        </p:spPr>
      </p:pic>
    </p:spTree>
    <p:extLst>
      <p:ext uri="{BB962C8B-B14F-4D97-AF65-F5344CB8AC3E}">
        <p14:creationId xmlns:p14="http://schemas.microsoft.com/office/powerpoint/2010/main" val="1036266596"/>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4885974" y="541806"/>
              <a:ext cx="2449691"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18.</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原型制作</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2" name="图片 1">
            <a:extLst>
              <a:ext uri="{FF2B5EF4-FFF2-40B4-BE49-F238E27FC236}">
                <a16:creationId xmlns:a16="http://schemas.microsoft.com/office/drawing/2014/main" id="{339F48F4-DAFA-4545-9AAE-7DA2F01A7F60}"/>
              </a:ext>
            </a:extLst>
          </p:cNvPr>
          <p:cNvPicPr>
            <a:picLocks noChangeAspect="1"/>
          </p:cNvPicPr>
          <p:nvPr/>
        </p:nvPicPr>
        <p:blipFill>
          <a:blip r:embed="rId3"/>
          <a:stretch>
            <a:fillRect/>
          </a:stretch>
        </p:blipFill>
        <p:spPr>
          <a:xfrm>
            <a:off x="1111153" y="1396611"/>
            <a:ext cx="2681010" cy="5381261"/>
          </a:xfrm>
          <a:prstGeom prst="rect">
            <a:avLst/>
          </a:prstGeom>
        </p:spPr>
      </p:pic>
      <p:pic>
        <p:nvPicPr>
          <p:cNvPr id="4" name="图片 3">
            <a:extLst>
              <a:ext uri="{FF2B5EF4-FFF2-40B4-BE49-F238E27FC236}">
                <a16:creationId xmlns:a16="http://schemas.microsoft.com/office/drawing/2014/main" id="{4982AE22-313A-4AF2-9CDD-1BECC6C46F9A}"/>
              </a:ext>
            </a:extLst>
          </p:cNvPr>
          <p:cNvPicPr>
            <a:picLocks noChangeAspect="1"/>
          </p:cNvPicPr>
          <p:nvPr/>
        </p:nvPicPr>
        <p:blipFill>
          <a:blip r:embed="rId4"/>
          <a:stretch>
            <a:fillRect/>
          </a:stretch>
        </p:blipFill>
        <p:spPr>
          <a:xfrm>
            <a:off x="4497433" y="1817212"/>
            <a:ext cx="6974733" cy="4529598"/>
          </a:xfrm>
          <a:prstGeom prst="rect">
            <a:avLst/>
          </a:prstGeom>
        </p:spPr>
      </p:pic>
    </p:spTree>
    <p:extLst>
      <p:ext uri="{BB962C8B-B14F-4D97-AF65-F5344CB8AC3E}">
        <p14:creationId xmlns:p14="http://schemas.microsoft.com/office/powerpoint/2010/main" val="5115533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4885974" y="541806"/>
              <a:ext cx="2449691"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19.</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用例文档</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6" name="图片 5">
            <a:extLst>
              <a:ext uri="{FF2B5EF4-FFF2-40B4-BE49-F238E27FC236}">
                <a16:creationId xmlns:a16="http://schemas.microsoft.com/office/drawing/2014/main" id="{32C1F6A7-F43C-40BB-994E-6F9096D67E67}"/>
              </a:ext>
            </a:extLst>
          </p:cNvPr>
          <p:cNvPicPr>
            <a:picLocks noChangeAspect="1"/>
          </p:cNvPicPr>
          <p:nvPr/>
        </p:nvPicPr>
        <p:blipFill>
          <a:blip r:embed="rId3"/>
          <a:stretch>
            <a:fillRect/>
          </a:stretch>
        </p:blipFill>
        <p:spPr>
          <a:xfrm>
            <a:off x="1255734" y="1437360"/>
            <a:ext cx="5322549" cy="5230221"/>
          </a:xfrm>
          <a:prstGeom prst="rect">
            <a:avLst/>
          </a:prstGeom>
        </p:spPr>
      </p:pic>
      <p:pic>
        <p:nvPicPr>
          <p:cNvPr id="8" name="图片 7">
            <a:extLst>
              <a:ext uri="{FF2B5EF4-FFF2-40B4-BE49-F238E27FC236}">
                <a16:creationId xmlns:a16="http://schemas.microsoft.com/office/drawing/2014/main" id="{6311638B-59A4-4EEE-958E-C3D80AC06FC7}"/>
              </a:ext>
            </a:extLst>
          </p:cNvPr>
          <p:cNvPicPr>
            <a:picLocks noChangeAspect="1"/>
          </p:cNvPicPr>
          <p:nvPr/>
        </p:nvPicPr>
        <p:blipFill>
          <a:blip r:embed="rId4"/>
          <a:stretch>
            <a:fillRect/>
          </a:stretch>
        </p:blipFill>
        <p:spPr>
          <a:xfrm>
            <a:off x="7021342" y="2412601"/>
            <a:ext cx="4816667" cy="2177619"/>
          </a:xfrm>
          <a:prstGeom prst="rect">
            <a:avLst/>
          </a:prstGeom>
        </p:spPr>
      </p:pic>
    </p:spTree>
    <p:extLst>
      <p:ext uri="{BB962C8B-B14F-4D97-AF65-F5344CB8AC3E}">
        <p14:creationId xmlns:p14="http://schemas.microsoft.com/office/powerpoint/2010/main" val="7841191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4885974" y="541806"/>
              <a:ext cx="2449691"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20.</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用例文档</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2" name="图片 1">
            <a:extLst>
              <a:ext uri="{FF2B5EF4-FFF2-40B4-BE49-F238E27FC236}">
                <a16:creationId xmlns:a16="http://schemas.microsoft.com/office/drawing/2014/main" id="{264F1AE9-29A1-43F2-B154-1A93DC5C299E}"/>
              </a:ext>
            </a:extLst>
          </p:cNvPr>
          <p:cNvPicPr>
            <a:picLocks noChangeAspect="1"/>
          </p:cNvPicPr>
          <p:nvPr/>
        </p:nvPicPr>
        <p:blipFill>
          <a:blip r:embed="rId3"/>
          <a:stretch>
            <a:fillRect/>
          </a:stretch>
        </p:blipFill>
        <p:spPr>
          <a:xfrm>
            <a:off x="7325271" y="1478804"/>
            <a:ext cx="4690252" cy="4136191"/>
          </a:xfrm>
          <a:prstGeom prst="rect">
            <a:avLst/>
          </a:prstGeom>
        </p:spPr>
      </p:pic>
      <p:pic>
        <p:nvPicPr>
          <p:cNvPr id="4" name="图片 3">
            <a:extLst>
              <a:ext uri="{FF2B5EF4-FFF2-40B4-BE49-F238E27FC236}">
                <a16:creationId xmlns:a16="http://schemas.microsoft.com/office/drawing/2014/main" id="{D50E4134-1CC7-4EB3-95F9-F924B5BE0736}"/>
              </a:ext>
            </a:extLst>
          </p:cNvPr>
          <p:cNvPicPr>
            <a:picLocks noChangeAspect="1"/>
          </p:cNvPicPr>
          <p:nvPr/>
        </p:nvPicPr>
        <p:blipFill>
          <a:blip r:embed="rId4"/>
          <a:stretch>
            <a:fillRect/>
          </a:stretch>
        </p:blipFill>
        <p:spPr>
          <a:xfrm>
            <a:off x="2865645" y="1696899"/>
            <a:ext cx="4266667" cy="3700000"/>
          </a:xfrm>
          <a:prstGeom prst="rect">
            <a:avLst/>
          </a:prstGeom>
        </p:spPr>
      </p:pic>
      <p:pic>
        <p:nvPicPr>
          <p:cNvPr id="9" name="图片 8">
            <a:extLst>
              <a:ext uri="{FF2B5EF4-FFF2-40B4-BE49-F238E27FC236}">
                <a16:creationId xmlns:a16="http://schemas.microsoft.com/office/drawing/2014/main" id="{94975756-D53E-48CF-B25E-FC05B6857EF2}"/>
              </a:ext>
            </a:extLst>
          </p:cNvPr>
          <p:cNvPicPr>
            <a:picLocks noChangeAspect="1"/>
          </p:cNvPicPr>
          <p:nvPr/>
        </p:nvPicPr>
        <p:blipFill>
          <a:blip r:embed="rId5"/>
          <a:stretch>
            <a:fillRect/>
          </a:stretch>
        </p:blipFill>
        <p:spPr>
          <a:xfrm>
            <a:off x="174891" y="1896460"/>
            <a:ext cx="2438095" cy="3066667"/>
          </a:xfrm>
          <a:prstGeom prst="rect">
            <a:avLst/>
          </a:prstGeom>
        </p:spPr>
      </p:pic>
    </p:spTree>
    <p:extLst>
      <p:ext uri="{BB962C8B-B14F-4D97-AF65-F5344CB8AC3E}">
        <p14:creationId xmlns:p14="http://schemas.microsoft.com/office/powerpoint/2010/main" val="32207710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434392"/>
            <a:ext cx="7519988" cy="799774"/>
            <a:chOff x="2320698" y="519566"/>
            <a:chExt cx="7519988" cy="79977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5029353" y="519566"/>
              <a:ext cx="2860060" cy="584767"/>
            </a:xfrm>
            <a:prstGeom prst="rect">
              <a:avLst/>
            </a:prstGeom>
            <a:noFill/>
            <a:ln w="9525">
              <a:noFill/>
              <a:miter/>
            </a:ln>
          </p:spPr>
          <p:txBody>
            <a:bodyPr wrap="none" lIns="91431" tIns="45716" rIns="91431" bIns="45716">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21.</a:t>
              </a:r>
              <a:r>
                <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非功能需求</a:t>
              </a: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sp>
        <p:nvSpPr>
          <p:cNvPr id="20" name="矩形 19">
            <a:extLst>
              <a:ext uri="{FF2B5EF4-FFF2-40B4-BE49-F238E27FC236}">
                <a16:creationId xmlns:a16="http://schemas.microsoft.com/office/drawing/2014/main" id="{E9D36BF0-4F01-4800-B7AB-3CD98303CE87}"/>
              </a:ext>
            </a:extLst>
          </p:cNvPr>
          <p:cNvSpPr/>
          <p:nvPr/>
        </p:nvSpPr>
        <p:spPr>
          <a:xfrm>
            <a:off x="2335212" y="1677306"/>
            <a:ext cx="7821758" cy="1323439"/>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软件接口需求</a:t>
            </a:r>
            <a:endParaRPr kumimoji="0" lang="en-US" altLang="zh-CN" sz="2000" b="1"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服务器操作系统：</a:t>
            </a:r>
            <a:r>
              <a:rPr kumimoji="0" lang="en-US"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Linux</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客户端操作系统：</a:t>
            </a:r>
            <a:r>
              <a:rPr kumimoji="0" lang="en-US"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Windows 7/8/10</a:t>
            </a:r>
            <a:r>
              <a:rPr kumimoji="0" lang="zh-CN" altLang="en-US"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IOS</a:t>
            </a:r>
            <a:r>
              <a:rPr kumimoji="0" lang="zh-CN" altLang="en-US"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Android</a:t>
            </a:r>
            <a:endParaRPr kumimoji="0" lang="zh-CN"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zh-CN" sz="20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客户端浏览器：</a:t>
            </a:r>
            <a:r>
              <a:rPr kumimoji="0" lang="en-US" altLang="zh-CN" sz="20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Internet Explorer</a:t>
            </a:r>
            <a:r>
              <a:rPr kumimoji="0" lang="zh-CN" altLang="en-US" sz="20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20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Firefox</a:t>
            </a:r>
            <a:r>
              <a:rPr kumimoji="0" lang="zh-CN" altLang="en-US" sz="20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20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Chrome</a:t>
            </a:r>
            <a:endParaRPr kumimoji="0" lang="zh-CN" altLang="en-US" sz="16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mn-cs"/>
            </a:endParaRPr>
          </a:p>
        </p:txBody>
      </p:sp>
      <p:sp>
        <p:nvSpPr>
          <p:cNvPr id="21" name="矩形 20">
            <a:extLst>
              <a:ext uri="{FF2B5EF4-FFF2-40B4-BE49-F238E27FC236}">
                <a16:creationId xmlns:a16="http://schemas.microsoft.com/office/drawing/2014/main" id="{18BACE85-96AA-4DDD-939C-E02F48B7D8A3}"/>
              </a:ext>
            </a:extLst>
          </p:cNvPr>
          <p:cNvSpPr/>
          <p:nvPr/>
        </p:nvSpPr>
        <p:spPr>
          <a:xfrm>
            <a:off x="2335212" y="2991570"/>
            <a:ext cx="3840164" cy="1631216"/>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硬件接口需求</a:t>
            </a:r>
            <a:endParaRPr kumimoji="0" lang="en-US" altLang="zh-CN" sz="2000" b="1"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服务器硬件：</a:t>
            </a:r>
            <a:r>
              <a:rPr kumimoji="0" lang="en-US"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16</a:t>
            </a:r>
            <a:r>
              <a:rPr kumimoji="0" lang="zh-CN"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核</a:t>
            </a:r>
            <a:r>
              <a:rPr kumimoji="0" lang="en-US"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CPU</a:t>
            </a:r>
            <a:r>
              <a:rPr kumimoji="0" lang="zh-CN" altLang="en-US"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64GB</a:t>
            </a:r>
            <a:r>
              <a:rPr kumimoji="0" lang="zh-CN"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内存</a:t>
            </a:r>
            <a:r>
              <a:rPr kumimoji="0" lang="zh-CN" altLang="en-US"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1PB</a:t>
            </a:r>
            <a:r>
              <a:rPr kumimoji="0" lang="zh-CN"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机械硬盘</a:t>
            </a:r>
            <a:endParaRPr kumimoji="0" lang="en-US"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客户端硬件：苹果手机、安卓手机、</a:t>
            </a:r>
            <a:r>
              <a:rPr kumimoji="0" lang="en-US"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PC</a:t>
            </a:r>
            <a:r>
              <a:rPr kumimoji="0" lang="zh-CN"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机</a:t>
            </a:r>
          </a:p>
        </p:txBody>
      </p:sp>
      <p:sp>
        <p:nvSpPr>
          <p:cNvPr id="22" name="矩形 21">
            <a:extLst>
              <a:ext uri="{FF2B5EF4-FFF2-40B4-BE49-F238E27FC236}">
                <a16:creationId xmlns:a16="http://schemas.microsoft.com/office/drawing/2014/main" id="{055C52E2-76AE-4527-93DC-E6345FB93BD6}"/>
              </a:ext>
            </a:extLst>
          </p:cNvPr>
          <p:cNvSpPr/>
          <p:nvPr/>
        </p:nvSpPr>
        <p:spPr>
          <a:xfrm>
            <a:off x="6742216" y="3012227"/>
            <a:ext cx="3036784" cy="1015663"/>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通信接口需求</a:t>
            </a:r>
            <a:endParaRPr kumimoji="0" lang="en-US" altLang="zh-CN" sz="2000" b="1"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网络环境</a:t>
            </a:r>
            <a:r>
              <a:rPr kumimoji="0" lang="en-US"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4G</a:t>
            </a:r>
            <a:r>
              <a:rPr kumimoji="0" lang="zh-CN"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无线网络、</a:t>
            </a:r>
            <a:r>
              <a:rPr kumimoji="0" lang="en-US"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100M</a:t>
            </a:r>
            <a:r>
              <a:rPr kumimoji="0" lang="zh-CN"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宽带</a:t>
            </a:r>
          </a:p>
        </p:txBody>
      </p:sp>
      <p:sp>
        <p:nvSpPr>
          <p:cNvPr id="6" name="文本框 5">
            <a:extLst>
              <a:ext uri="{FF2B5EF4-FFF2-40B4-BE49-F238E27FC236}">
                <a16:creationId xmlns:a16="http://schemas.microsoft.com/office/drawing/2014/main" id="{62302745-3225-4189-B3DD-E14A7601FF10}"/>
              </a:ext>
            </a:extLst>
          </p:cNvPr>
          <p:cNvSpPr txBox="1"/>
          <p:nvPr/>
        </p:nvSpPr>
        <p:spPr>
          <a:xfrm>
            <a:off x="2335212" y="4622786"/>
            <a:ext cx="8600431" cy="11182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易用性</a:t>
            </a:r>
            <a:endParaRPr kumimoji="0" lang="en-US" altLang="zh-CN" sz="2000" b="1"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266700" algn="l" defTabSz="914400" rtl="0" eaLnBrk="1" fontAlgn="auto" latinLnBrk="0" hangingPunct="1">
              <a:lnSpc>
                <a:spcPct val="100000"/>
              </a:lnSpc>
              <a:spcBef>
                <a:spcPts val="0"/>
              </a:spcBef>
              <a:spcAft>
                <a:spcPts val="800"/>
              </a:spcAft>
              <a:buClrTx/>
              <a:buSzTx/>
              <a:buFontTx/>
              <a:buNone/>
              <a:tabLst/>
              <a:defRPr/>
            </a:pPr>
            <a:r>
              <a:rPr kumimoji="0" lang="zh-CN"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能够容纳将近</a:t>
            </a:r>
            <a:r>
              <a:rPr kumimoji="0" lang="en-US"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300</a:t>
            </a:r>
            <a:r>
              <a:rPr kumimoji="0" lang="zh-CN"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个人对网站的访问，能够流畅的进行课程资料的下载。</a:t>
            </a: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zh-CN"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要求系统每天从早上</a:t>
            </a:r>
            <a:r>
              <a:rPr kumimoji="0" lang="en-US"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8</a:t>
            </a:r>
            <a:r>
              <a:rPr kumimoji="0" lang="zh-CN"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点运行至晚上</a:t>
            </a:r>
            <a:r>
              <a:rPr kumimoji="0" lang="en-US"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24</a:t>
            </a:r>
            <a:r>
              <a:rPr kumimoji="0" lang="zh-CN"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点</a:t>
            </a:r>
          </a:p>
        </p:txBody>
      </p:sp>
    </p:spTree>
    <p:extLst>
      <p:ext uri="{BB962C8B-B14F-4D97-AF65-F5344CB8AC3E}">
        <p14:creationId xmlns:p14="http://schemas.microsoft.com/office/powerpoint/2010/main" val="2271443505"/>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434392"/>
            <a:ext cx="7519988" cy="799774"/>
            <a:chOff x="2320698" y="519566"/>
            <a:chExt cx="7519988" cy="79977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5029352" y="519566"/>
              <a:ext cx="2860060" cy="584767"/>
            </a:xfrm>
            <a:prstGeom prst="rect">
              <a:avLst/>
            </a:prstGeom>
            <a:noFill/>
            <a:ln w="9525">
              <a:noFill/>
              <a:miter/>
            </a:ln>
          </p:spPr>
          <p:txBody>
            <a:bodyPr wrap="none" lIns="91431" tIns="45716" rIns="91431" bIns="45716">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22.</a:t>
              </a:r>
              <a:r>
                <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需求优先级</a:t>
              </a: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4" name="图片 3">
            <a:extLst>
              <a:ext uri="{FF2B5EF4-FFF2-40B4-BE49-F238E27FC236}">
                <a16:creationId xmlns:a16="http://schemas.microsoft.com/office/drawing/2014/main" id="{EF858A01-3F48-4D0A-AE82-91C7B5F1B344}"/>
              </a:ext>
            </a:extLst>
          </p:cNvPr>
          <p:cNvPicPr>
            <a:picLocks noChangeAspect="1"/>
          </p:cNvPicPr>
          <p:nvPr/>
        </p:nvPicPr>
        <p:blipFill>
          <a:blip r:embed="rId3"/>
          <a:stretch>
            <a:fillRect/>
          </a:stretch>
        </p:blipFill>
        <p:spPr>
          <a:xfrm>
            <a:off x="4291289" y="1743432"/>
            <a:ext cx="3718882" cy="4676037"/>
          </a:xfrm>
          <a:prstGeom prst="rect">
            <a:avLst/>
          </a:prstGeom>
        </p:spPr>
      </p:pic>
      <p:pic>
        <p:nvPicPr>
          <p:cNvPr id="8" name="图片 7">
            <a:extLst>
              <a:ext uri="{FF2B5EF4-FFF2-40B4-BE49-F238E27FC236}">
                <a16:creationId xmlns:a16="http://schemas.microsoft.com/office/drawing/2014/main" id="{3CFA57DD-1FBA-4751-AC32-1ACFC169C051}"/>
              </a:ext>
            </a:extLst>
          </p:cNvPr>
          <p:cNvPicPr>
            <a:picLocks noChangeAspect="1"/>
          </p:cNvPicPr>
          <p:nvPr/>
        </p:nvPicPr>
        <p:blipFill>
          <a:blip r:embed="rId4"/>
          <a:stretch>
            <a:fillRect/>
          </a:stretch>
        </p:blipFill>
        <p:spPr>
          <a:xfrm>
            <a:off x="8390859" y="1743431"/>
            <a:ext cx="3427665" cy="4676037"/>
          </a:xfrm>
          <a:prstGeom prst="rect">
            <a:avLst/>
          </a:prstGeom>
        </p:spPr>
      </p:pic>
      <p:sp>
        <p:nvSpPr>
          <p:cNvPr id="9" name="文本框 8">
            <a:extLst>
              <a:ext uri="{FF2B5EF4-FFF2-40B4-BE49-F238E27FC236}">
                <a16:creationId xmlns:a16="http://schemas.microsoft.com/office/drawing/2014/main" id="{EBA9E123-2F2E-4791-B17B-3F923FD1C336}"/>
              </a:ext>
            </a:extLst>
          </p:cNvPr>
          <p:cNvSpPr txBox="1"/>
          <p:nvPr/>
        </p:nvSpPr>
        <p:spPr>
          <a:xfrm>
            <a:off x="5827565" y="1304133"/>
            <a:ext cx="646331"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教师</a:t>
            </a:r>
          </a:p>
        </p:txBody>
      </p:sp>
      <p:sp>
        <p:nvSpPr>
          <p:cNvPr id="10" name="文本框 9">
            <a:extLst>
              <a:ext uri="{FF2B5EF4-FFF2-40B4-BE49-F238E27FC236}">
                <a16:creationId xmlns:a16="http://schemas.microsoft.com/office/drawing/2014/main" id="{DCA4BD5B-A33C-4837-BA06-782389B8D179}"/>
              </a:ext>
            </a:extLst>
          </p:cNvPr>
          <p:cNvSpPr txBox="1"/>
          <p:nvPr/>
        </p:nvSpPr>
        <p:spPr>
          <a:xfrm>
            <a:off x="9742078" y="1321392"/>
            <a:ext cx="87716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管理员</a:t>
            </a:r>
          </a:p>
        </p:txBody>
      </p:sp>
      <p:pic>
        <p:nvPicPr>
          <p:cNvPr id="12" name="图片 11">
            <a:extLst>
              <a:ext uri="{FF2B5EF4-FFF2-40B4-BE49-F238E27FC236}">
                <a16:creationId xmlns:a16="http://schemas.microsoft.com/office/drawing/2014/main" id="{F40EEB11-863F-4993-88A3-BCE1CCE903AA}"/>
              </a:ext>
            </a:extLst>
          </p:cNvPr>
          <p:cNvPicPr>
            <a:picLocks noChangeAspect="1"/>
          </p:cNvPicPr>
          <p:nvPr/>
        </p:nvPicPr>
        <p:blipFill>
          <a:blip r:embed="rId5"/>
          <a:stretch>
            <a:fillRect/>
          </a:stretch>
        </p:blipFill>
        <p:spPr>
          <a:xfrm>
            <a:off x="371889" y="1780571"/>
            <a:ext cx="3718882" cy="4676037"/>
          </a:xfrm>
          <a:prstGeom prst="rect">
            <a:avLst/>
          </a:prstGeom>
        </p:spPr>
      </p:pic>
      <p:sp>
        <p:nvSpPr>
          <p:cNvPr id="13" name="文本框 12">
            <a:extLst>
              <a:ext uri="{FF2B5EF4-FFF2-40B4-BE49-F238E27FC236}">
                <a16:creationId xmlns:a16="http://schemas.microsoft.com/office/drawing/2014/main" id="{5AE38692-4E52-4359-A1ED-E66943B2A274}"/>
              </a:ext>
            </a:extLst>
          </p:cNvPr>
          <p:cNvSpPr txBox="1"/>
          <p:nvPr/>
        </p:nvSpPr>
        <p:spPr>
          <a:xfrm>
            <a:off x="1799930" y="1321392"/>
            <a:ext cx="646331"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学生</a:t>
            </a:r>
          </a:p>
        </p:txBody>
      </p:sp>
    </p:spTree>
    <p:extLst>
      <p:ext uri="{BB962C8B-B14F-4D97-AF65-F5344CB8AC3E}">
        <p14:creationId xmlns:p14="http://schemas.microsoft.com/office/powerpoint/2010/main" val="1413375843"/>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434392"/>
            <a:ext cx="7519988" cy="799774"/>
            <a:chOff x="2320698" y="519566"/>
            <a:chExt cx="7519988" cy="79977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3182692" y="519566"/>
              <a:ext cx="6553379" cy="584767"/>
            </a:xfrm>
            <a:prstGeom prst="rect">
              <a:avLst/>
            </a:prstGeom>
            <a:noFill/>
            <a:ln w="9525">
              <a:noFill/>
              <a:miter/>
            </a:ln>
          </p:spPr>
          <p:txBody>
            <a:bodyPr wrap="none" lIns="91431" tIns="45716" rIns="91431" bIns="45716">
              <a:spAutoFit/>
            </a:bodyPr>
            <a:lstStyle/>
            <a:p>
              <a:pPr lvl="0" algn="ct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23.</a:t>
              </a:r>
              <a:r>
                <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讨论、分析、论证需求的可行性</a:t>
              </a:r>
              <a:endPar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sp>
        <p:nvSpPr>
          <p:cNvPr id="6" name="文本框 5">
            <a:extLst>
              <a:ext uri="{FF2B5EF4-FFF2-40B4-BE49-F238E27FC236}">
                <a16:creationId xmlns:a16="http://schemas.microsoft.com/office/drawing/2014/main" id="{F34D2A54-721F-48D0-BF66-AF490327B68C}"/>
              </a:ext>
            </a:extLst>
          </p:cNvPr>
          <p:cNvSpPr txBox="1"/>
          <p:nvPr/>
        </p:nvSpPr>
        <p:spPr>
          <a:xfrm>
            <a:off x="3420880" y="2829629"/>
            <a:ext cx="5348651" cy="1200329"/>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不可行的需求：</a:t>
            </a:r>
            <a:endParaRPr lang="en-US" altLang="zh-CN" sz="2400" b="1" dirty="0">
              <a:latin typeface="微软雅黑" panose="020B0503020204020204" pitchFamily="34" charset="-122"/>
              <a:ea typeface="微软雅黑" panose="020B0503020204020204" pitchFamily="34" charset="-122"/>
            </a:endParaRPr>
          </a:p>
          <a:p>
            <a:r>
              <a:rPr lang="en-US" altLang="zh-CN" sz="2400" b="1"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由于</a:t>
            </a:r>
            <a:r>
              <a:rPr lang="en-US" altLang="zh-CN" sz="2400" dirty="0">
                <a:latin typeface="微软雅黑" panose="020B0503020204020204" pitchFamily="34" charset="-122"/>
                <a:ea typeface="微软雅黑" panose="020B0503020204020204" pitchFamily="34" charset="-122"/>
              </a:rPr>
              <a:t>IOS</a:t>
            </a:r>
            <a:r>
              <a:rPr lang="zh-CN" altLang="en-US" sz="2400" dirty="0">
                <a:latin typeface="微软雅黑" panose="020B0503020204020204" pitchFamily="34" charset="-122"/>
                <a:ea typeface="微软雅黑" panose="020B0503020204020204" pitchFamily="34" charset="-122"/>
              </a:rPr>
              <a:t>端为封闭系统，所以手机端上传附件是不可取的。</a:t>
            </a:r>
          </a:p>
        </p:txBody>
      </p:sp>
    </p:spTree>
    <p:extLst>
      <p:ext uri="{BB962C8B-B14F-4D97-AF65-F5344CB8AC3E}">
        <p14:creationId xmlns:p14="http://schemas.microsoft.com/office/powerpoint/2010/main" val="3104008589"/>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434392"/>
            <a:ext cx="7519988" cy="799774"/>
            <a:chOff x="2320698" y="519566"/>
            <a:chExt cx="7519988" cy="79977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4798042" y="519566"/>
              <a:ext cx="2565299" cy="584767"/>
            </a:xfrm>
            <a:prstGeom prst="rect">
              <a:avLst/>
            </a:prstGeom>
            <a:noFill/>
            <a:ln w="9525">
              <a:noFill/>
              <a:miter/>
            </a:ln>
          </p:spPr>
          <p:txBody>
            <a:bodyPr wrap="none" lIns="91431" tIns="45716" rIns="91431" bIns="45716">
              <a:spAutoFit/>
            </a:bodyPr>
            <a:lstStyle/>
            <a:p>
              <a:pPr lvl="0" algn="ct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24.</a:t>
              </a: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 JAD</a:t>
              </a:r>
              <a:r>
                <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会议</a:t>
              </a:r>
              <a:endPar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4" name="图片 3">
            <a:extLst>
              <a:ext uri="{FF2B5EF4-FFF2-40B4-BE49-F238E27FC236}">
                <a16:creationId xmlns:a16="http://schemas.microsoft.com/office/drawing/2014/main" id="{887CB132-C0FD-479B-9212-C7C4BE5079D7}"/>
              </a:ext>
            </a:extLst>
          </p:cNvPr>
          <p:cNvPicPr>
            <a:picLocks noChangeAspect="1"/>
          </p:cNvPicPr>
          <p:nvPr/>
        </p:nvPicPr>
        <p:blipFill>
          <a:blip r:embed="rId3"/>
          <a:stretch>
            <a:fillRect/>
          </a:stretch>
        </p:blipFill>
        <p:spPr>
          <a:xfrm>
            <a:off x="3745443" y="1403454"/>
            <a:ext cx="4699524" cy="5368953"/>
          </a:xfrm>
          <a:prstGeom prst="rect">
            <a:avLst/>
          </a:prstGeom>
        </p:spPr>
      </p:pic>
    </p:spTree>
    <p:extLst>
      <p:ext uri="{BB962C8B-B14F-4D97-AF65-F5344CB8AC3E}">
        <p14:creationId xmlns:p14="http://schemas.microsoft.com/office/powerpoint/2010/main" val="4256978128"/>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434392"/>
            <a:ext cx="7519988" cy="799774"/>
            <a:chOff x="2320698" y="519566"/>
            <a:chExt cx="7519988" cy="79977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5615668" y="519566"/>
              <a:ext cx="930044" cy="584767"/>
            </a:xfrm>
            <a:prstGeom prst="rect">
              <a:avLst/>
            </a:prstGeom>
            <a:noFill/>
            <a:ln w="9525">
              <a:noFill/>
              <a:miter/>
            </a:ln>
          </p:spPr>
          <p:txBody>
            <a:bodyPr wrap="none" lIns="91431" tIns="45716" rIns="91431" bIns="45716">
              <a:spAutoFit/>
            </a:bodyPr>
            <a:lstStyle/>
            <a:p>
              <a:pPr lvl="0" algn="ct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25.</a:t>
              </a: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 </a:t>
              </a:r>
              <a:endPar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6480357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4397061" y="541806"/>
              <a:ext cx="3427523"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全部里程碑任务</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2" name="图片 1">
            <a:extLst>
              <a:ext uri="{FF2B5EF4-FFF2-40B4-BE49-F238E27FC236}">
                <a16:creationId xmlns:a16="http://schemas.microsoft.com/office/drawing/2014/main" id="{3468E15A-4826-4757-983B-303F8422527A}"/>
              </a:ext>
            </a:extLst>
          </p:cNvPr>
          <p:cNvPicPr>
            <a:picLocks noChangeAspect="1"/>
          </p:cNvPicPr>
          <p:nvPr/>
        </p:nvPicPr>
        <p:blipFill>
          <a:blip r:embed="rId3"/>
          <a:stretch>
            <a:fillRect/>
          </a:stretch>
        </p:blipFill>
        <p:spPr>
          <a:xfrm>
            <a:off x="-1" y="3182314"/>
            <a:ext cx="12190413" cy="3677274"/>
          </a:xfrm>
          <a:prstGeom prst="rect">
            <a:avLst/>
          </a:prstGeom>
        </p:spPr>
      </p:pic>
      <p:pic>
        <p:nvPicPr>
          <p:cNvPr id="4" name="图片 3">
            <a:extLst>
              <a:ext uri="{FF2B5EF4-FFF2-40B4-BE49-F238E27FC236}">
                <a16:creationId xmlns:a16="http://schemas.microsoft.com/office/drawing/2014/main" id="{15CA12AC-AA3B-4DDF-AF05-8DAE7F6348A4}"/>
              </a:ext>
            </a:extLst>
          </p:cNvPr>
          <p:cNvPicPr>
            <a:picLocks noChangeAspect="1"/>
          </p:cNvPicPr>
          <p:nvPr/>
        </p:nvPicPr>
        <p:blipFill>
          <a:blip r:embed="rId4"/>
          <a:stretch>
            <a:fillRect/>
          </a:stretch>
        </p:blipFill>
        <p:spPr>
          <a:xfrm>
            <a:off x="15614" y="1631480"/>
            <a:ext cx="12190413" cy="1077093"/>
          </a:xfrm>
          <a:prstGeom prst="rect">
            <a:avLst/>
          </a:prstGeom>
        </p:spPr>
      </p:pic>
      <p:pic>
        <p:nvPicPr>
          <p:cNvPr id="6" name="图片 5">
            <a:extLst>
              <a:ext uri="{FF2B5EF4-FFF2-40B4-BE49-F238E27FC236}">
                <a16:creationId xmlns:a16="http://schemas.microsoft.com/office/drawing/2014/main" id="{A088A492-C91F-4C6D-B3C0-C3CFBB9F8533}"/>
              </a:ext>
            </a:extLst>
          </p:cNvPr>
          <p:cNvPicPr>
            <a:picLocks noChangeAspect="1"/>
          </p:cNvPicPr>
          <p:nvPr/>
        </p:nvPicPr>
        <p:blipFill>
          <a:blip r:embed="rId5"/>
          <a:stretch>
            <a:fillRect/>
          </a:stretch>
        </p:blipFill>
        <p:spPr>
          <a:xfrm>
            <a:off x="15614" y="2701436"/>
            <a:ext cx="12190413" cy="484482"/>
          </a:xfrm>
          <a:prstGeom prst="rect">
            <a:avLst/>
          </a:prstGeom>
        </p:spPr>
      </p:pic>
      <p:pic>
        <p:nvPicPr>
          <p:cNvPr id="8" name="图片 7">
            <a:extLst>
              <a:ext uri="{FF2B5EF4-FFF2-40B4-BE49-F238E27FC236}">
                <a16:creationId xmlns:a16="http://schemas.microsoft.com/office/drawing/2014/main" id="{8103EDB8-97F5-4326-B796-D894F3A681B2}"/>
              </a:ext>
            </a:extLst>
          </p:cNvPr>
          <p:cNvPicPr>
            <a:picLocks noChangeAspect="1"/>
          </p:cNvPicPr>
          <p:nvPr/>
        </p:nvPicPr>
        <p:blipFill>
          <a:blip r:embed="rId6"/>
          <a:stretch>
            <a:fillRect/>
          </a:stretch>
        </p:blipFill>
        <p:spPr>
          <a:xfrm>
            <a:off x="15614" y="1273994"/>
            <a:ext cx="12190413" cy="265165"/>
          </a:xfrm>
          <a:prstGeom prst="rect">
            <a:avLst/>
          </a:prstGeom>
        </p:spPr>
      </p:pic>
      <p:pic>
        <p:nvPicPr>
          <p:cNvPr id="9" name="图片 8">
            <a:extLst>
              <a:ext uri="{FF2B5EF4-FFF2-40B4-BE49-F238E27FC236}">
                <a16:creationId xmlns:a16="http://schemas.microsoft.com/office/drawing/2014/main" id="{8BC58882-A88D-4D14-9F05-E062FB055D57}"/>
              </a:ext>
            </a:extLst>
          </p:cNvPr>
          <p:cNvPicPr>
            <a:picLocks noChangeAspect="1"/>
          </p:cNvPicPr>
          <p:nvPr/>
        </p:nvPicPr>
        <p:blipFill>
          <a:blip r:embed="rId7"/>
          <a:stretch>
            <a:fillRect/>
          </a:stretch>
        </p:blipFill>
        <p:spPr>
          <a:xfrm>
            <a:off x="15614" y="3978841"/>
            <a:ext cx="12190413" cy="279498"/>
          </a:xfrm>
          <a:prstGeom prst="rect">
            <a:avLst/>
          </a:prstGeom>
        </p:spPr>
      </p:pic>
      <p:pic>
        <p:nvPicPr>
          <p:cNvPr id="10" name="图片 9">
            <a:extLst>
              <a:ext uri="{FF2B5EF4-FFF2-40B4-BE49-F238E27FC236}">
                <a16:creationId xmlns:a16="http://schemas.microsoft.com/office/drawing/2014/main" id="{3AF8FD17-BEB2-4B9C-9FF8-D936165BFEDF}"/>
              </a:ext>
            </a:extLst>
          </p:cNvPr>
          <p:cNvPicPr>
            <a:picLocks noChangeAspect="1"/>
          </p:cNvPicPr>
          <p:nvPr/>
        </p:nvPicPr>
        <p:blipFill>
          <a:blip r:embed="rId7"/>
          <a:stretch>
            <a:fillRect/>
          </a:stretch>
        </p:blipFill>
        <p:spPr>
          <a:xfrm>
            <a:off x="15614" y="1455031"/>
            <a:ext cx="12190413" cy="279498"/>
          </a:xfrm>
          <a:prstGeom prst="rect">
            <a:avLst/>
          </a:prstGeom>
        </p:spPr>
      </p:pic>
    </p:spTree>
    <p:extLst>
      <p:ext uri="{BB962C8B-B14F-4D97-AF65-F5344CB8AC3E}">
        <p14:creationId xmlns:p14="http://schemas.microsoft.com/office/powerpoint/2010/main" val="9032471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434392"/>
            <a:ext cx="7519988" cy="799774"/>
            <a:chOff x="2320698" y="519566"/>
            <a:chExt cx="7519988" cy="79977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4465515" y="519566"/>
              <a:ext cx="3230354" cy="584767"/>
            </a:xfrm>
            <a:prstGeom prst="rect">
              <a:avLst/>
            </a:prstGeom>
            <a:noFill/>
            <a:ln w="9525">
              <a:noFill/>
              <a:miter/>
            </a:ln>
          </p:spPr>
          <p:txBody>
            <a:bodyPr wrap="none" lIns="91431" tIns="45716" rIns="91431" bIns="45716">
              <a:spAutoFit/>
            </a:bodyPr>
            <a:lstStyle/>
            <a:p>
              <a:pPr lvl="0" algn="ct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26.</a:t>
              </a: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SRS</a:t>
              </a:r>
              <a:r>
                <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内容完整</a:t>
              </a:r>
              <a:endPar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2" name="图片 1">
            <a:extLst>
              <a:ext uri="{FF2B5EF4-FFF2-40B4-BE49-F238E27FC236}">
                <a16:creationId xmlns:a16="http://schemas.microsoft.com/office/drawing/2014/main" id="{7C3D26BB-250D-4285-B3F9-5598C9806106}"/>
              </a:ext>
            </a:extLst>
          </p:cNvPr>
          <p:cNvPicPr>
            <a:picLocks noChangeAspect="1"/>
          </p:cNvPicPr>
          <p:nvPr/>
        </p:nvPicPr>
        <p:blipFill>
          <a:blip r:embed="rId3"/>
          <a:stretch>
            <a:fillRect/>
          </a:stretch>
        </p:blipFill>
        <p:spPr>
          <a:xfrm>
            <a:off x="2488520" y="1262704"/>
            <a:ext cx="2336571" cy="5505714"/>
          </a:xfrm>
          <a:prstGeom prst="rect">
            <a:avLst/>
          </a:prstGeom>
        </p:spPr>
      </p:pic>
      <p:pic>
        <p:nvPicPr>
          <p:cNvPr id="6" name="图片 5">
            <a:extLst>
              <a:ext uri="{FF2B5EF4-FFF2-40B4-BE49-F238E27FC236}">
                <a16:creationId xmlns:a16="http://schemas.microsoft.com/office/drawing/2014/main" id="{46A28242-EE81-431E-825B-3C6D1087BEE7}"/>
              </a:ext>
            </a:extLst>
          </p:cNvPr>
          <p:cNvPicPr>
            <a:picLocks noChangeAspect="1"/>
          </p:cNvPicPr>
          <p:nvPr/>
        </p:nvPicPr>
        <p:blipFill>
          <a:blip r:embed="rId4"/>
          <a:stretch>
            <a:fillRect/>
          </a:stretch>
        </p:blipFill>
        <p:spPr>
          <a:xfrm>
            <a:off x="5215131" y="1262704"/>
            <a:ext cx="5945143" cy="2856000"/>
          </a:xfrm>
          <a:prstGeom prst="rect">
            <a:avLst/>
          </a:prstGeom>
        </p:spPr>
      </p:pic>
      <p:pic>
        <p:nvPicPr>
          <p:cNvPr id="8" name="图片 7">
            <a:extLst>
              <a:ext uri="{FF2B5EF4-FFF2-40B4-BE49-F238E27FC236}">
                <a16:creationId xmlns:a16="http://schemas.microsoft.com/office/drawing/2014/main" id="{13A0358A-BDAE-4021-BFCD-7F009A34E38B}"/>
              </a:ext>
            </a:extLst>
          </p:cNvPr>
          <p:cNvPicPr>
            <a:picLocks noChangeAspect="1"/>
          </p:cNvPicPr>
          <p:nvPr/>
        </p:nvPicPr>
        <p:blipFill>
          <a:blip r:embed="rId5"/>
          <a:stretch>
            <a:fillRect/>
          </a:stretch>
        </p:blipFill>
        <p:spPr>
          <a:xfrm>
            <a:off x="5215131" y="4450212"/>
            <a:ext cx="4309523" cy="1741048"/>
          </a:xfrm>
          <a:prstGeom prst="rect">
            <a:avLst/>
          </a:prstGeom>
        </p:spPr>
      </p:pic>
    </p:spTree>
    <p:extLst>
      <p:ext uri="{BB962C8B-B14F-4D97-AF65-F5344CB8AC3E}">
        <p14:creationId xmlns:p14="http://schemas.microsoft.com/office/powerpoint/2010/main" val="2723333846"/>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434392"/>
            <a:ext cx="7519988" cy="799774"/>
            <a:chOff x="2320698" y="519566"/>
            <a:chExt cx="7519988" cy="79977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3769009" y="519566"/>
              <a:ext cx="4623363" cy="584767"/>
            </a:xfrm>
            <a:prstGeom prst="rect">
              <a:avLst/>
            </a:prstGeom>
            <a:noFill/>
            <a:ln w="9525">
              <a:noFill/>
              <a:miter/>
            </a:ln>
          </p:spPr>
          <p:txBody>
            <a:bodyPr wrap="none" lIns="91431" tIns="45716" rIns="91431" bIns="45716">
              <a:spAutoFit/>
            </a:bodyPr>
            <a:lstStyle/>
            <a:p>
              <a:pPr lvl="0" algn="ct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27.</a:t>
              </a: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用户需求优先级排序</a:t>
              </a:r>
              <a:endPar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graphicFrame>
        <p:nvGraphicFramePr>
          <p:cNvPr id="2" name="表格 1">
            <a:extLst>
              <a:ext uri="{FF2B5EF4-FFF2-40B4-BE49-F238E27FC236}">
                <a16:creationId xmlns:a16="http://schemas.microsoft.com/office/drawing/2014/main" id="{A771CDF4-288E-4912-9B5B-A03CB6081D95}"/>
              </a:ext>
            </a:extLst>
          </p:cNvPr>
          <p:cNvGraphicFramePr>
            <a:graphicFrameLocks noGrp="1"/>
          </p:cNvGraphicFramePr>
          <p:nvPr>
            <p:extLst>
              <p:ext uri="{D42A27DB-BD31-4B8C-83A1-F6EECF244321}">
                <p14:modId xmlns:p14="http://schemas.microsoft.com/office/powerpoint/2010/main" val="3300464964"/>
              </p:ext>
            </p:extLst>
          </p:nvPr>
        </p:nvGraphicFramePr>
        <p:xfrm>
          <a:off x="1815393" y="1540425"/>
          <a:ext cx="8559622" cy="5156330"/>
        </p:xfrm>
        <a:graphic>
          <a:graphicData uri="http://schemas.openxmlformats.org/drawingml/2006/table">
            <a:tbl>
              <a:tblPr firstRow="1" firstCol="1" bandRow="1"/>
              <a:tblGrid>
                <a:gridCol w="2856970">
                  <a:extLst>
                    <a:ext uri="{9D8B030D-6E8A-4147-A177-3AD203B41FA5}">
                      <a16:colId xmlns:a16="http://schemas.microsoft.com/office/drawing/2014/main" val="3159724498"/>
                    </a:ext>
                  </a:extLst>
                </a:gridCol>
                <a:gridCol w="2856970">
                  <a:extLst>
                    <a:ext uri="{9D8B030D-6E8A-4147-A177-3AD203B41FA5}">
                      <a16:colId xmlns:a16="http://schemas.microsoft.com/office/drawing/2014/main" val="3286419148"/>
                    </a:ext>
                  </a:extLst>
                </a:gridCol>
                <a:gridCol w="2845682">
                  <a:extLst>
                    <a:ext uri="{9D8B030D-6E8A-4147-A177-3AD203B41FA5}">
                      <a16:colId xmlns:a16="http://schemas.microsoft.com/office/drawing/2014/main" val="2292951421"/>
                    </a:ext>
                  </a:extLst>
                </a:gridCol>
              </a:tblGrid>
              <a:tr h="578612">
                <a:tc>
                  <a:txBody>
                    <a:bodyPr/>
                    <a:lstStyle/>
                    <a:p>
                      <a:pPr>
                        <a:lnSpc>
                          <a:spcPct val="107000"/>
                        </a:lnSpc>
                        <a:spcAft>
                          <a:spcPts val="800"/>
                        </a:spcAft>
                      </a:pPr>
                      <a:r>
                        <a:rPr lang="zh-CN" sz="1200" b="1" kern="100">
                          <a:effectLst/>
                          <a:latin typeface="Calibri" panose="020F0502020204030204" pitchFamily="34" charset="0"/>
                          <a:ea typeface="宋体" panose="02010600030101010101" pitchFamily="2" charset="-122"/>
                          <a:cs typeface="Times New Roman" panose="02020603050405020304" pitchFamily="18" charset="0"/>
                        </a:rPr>
                        <a:t>用户类</a:t>
                      </a:r>
                    </a:p>
                  </a:txBody>
                  <a:tcPr marL="49970" marR="499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tc>
                  <a:txBody>
                    <a:bodyPr/>
                    <a:lstStyle/>
                    <a:p>
                      <a:pPr>
                        <a:lnSpc>
                          <a:spcPct val="107000"/>
                        </a:lnSpc>
                        <a:spcAft>
                          <a:spcPts val="800"/>
                        </a:spcAft>
                      </a:pPr>
                      <a:r>
                        <a:rPr lang="zh-CN" sz="1200" b="1" kern="100">
                          <a:effectLst/>
                          <a:latin typeface="Calibri" panose="020F0502020204030204" pitchFamily="34" charset="0"/>
                          <a:ea typeface="宋体" panose="02010600030101010101" pitchFamily="2" charset="-122"/>
                          <a:cs typeface="Times New Roman" panose="02020603050405020304" pitchFamily="18" charset="0"/>
                        </a:rPr>
                        <a:t>说明</a:t>
                      </a:r>
                    </a:p>
                    <a:p>
                      <a:pPr>
                        <a:lnSpc>
                          <a:spcPct val="107000"/>
                        </a:lnSpc>
                        <a:spcAft>
                          <a:spcPts val="800"/>
                        </a:spcAft>
                      </a:pPr>
                      <a:r>
                        <a:rPr lang="en-US" sz="1200" b="1" kern="100">
                          <a:effectLst/>
                          <a:latin typeface="Calibri" panose="020F0502020204030204" pitchFamily="34" charset="0"/>
                          <a:ea typeface="宋体" panose="02010600030101010101" pitchFamily="2" charset="-122"/>
                          <a:cs typeface="Times New Roman" panose="02020603050405020304" pitchFamily="18" charset="0"/>
                        </a:rPr>
                        <a:t> </a:t>
                      </a:r>
                      <a:endParaRPr lang="zh-CN" sz="1200" b="1" kern="100">
                        <a:effectLst/>
                        <a:latin typeface="Calibri" panose="020F0502020204030204" pitchFamily="34" charset="0"/>
                        <a:ea typeface="宋体" panose="02010600030101010101" pitchFamily="2" charset="-122"/>
                        <a:cs typeface="Times New Roman" panose="02020603050405020304" pitchFamily="18" charset="0"/>
                      </a:endParaRPr>
                    </a:p>
                  </a:txBody>
                  <a:tcPr marL="49970" marR="499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tc>
                  <a:txBody>
                    <a:bodyPr/>
                    <a:lstStyle/>
                    <a:p>
                      <a:pPr>
                        <a:lnSpc>
                          <a:spcPct val="107000"/>
                        </a:lnSpc>
                        <a:spcAft>
                          <a:spcPts val="800"/>
                        </a:spcAft>
                      </a:pPr>
                      <a:r>
                        <a:rPr lang="zh-CN" sz="1200" b="1" kern="100" dirty="0">
                          <a:effectLst/>
                          <a:latin typeface="Calibri" panose="020F0502020204030204" pitchFamily="34" charset="0"/>
                          <a:ea typeface="宋体" panose="02010600030101010101" pitchFamily="2" charset="-122"/>
                          <a:cs typeface="Times New Roman" panose="02020603050405020304" pitchFamily="18" charset="0"/>
                        </a:rPr>
                        <a:t>权重</a:t>
                      </a:r>
                    </a:p>
                  </a:txBody>
                  <a:tcPr marL="49970" marR="499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extLst>
                  <a:ext uri="{0D108BD9-81ED-4DB2-BD59-A6C34878D82A}">
                    <a16:rowId xmlns:a16="http://schemas.microsoft.com/office/drawing/2014/main" val="3543316292"/>
                  </a:ext>
                </a:extLst>
              </a:tr>
              <a:tr h="877171">
                <a:tc>
                  <a:txBody>
                    <a:bodyPr/>
                    <a:lstStyle/>
                    <a:p>
                      <a:pPr>
                        <a:lnSpc>
                          <a:spcPct val="107000"/>
                        </a:lnSpc>
                        <a:spcAft>
                          <a:spcPts val="800"/>
                        </a:spcAft>
                      </a:pPr>
                      <a:r>
                        <a:rPr lang="zh-CN" sz="1200" b="1" kern="100">
                          <a:effectLst/>
                          <a:latin typeface="Calibri" panose="020F0502020204030204" pitchFamily="34" charset="0"/>
                          <a:ea typeface="宋体" panose="02010600030101010101" pitchFamily="2" charset="-122"/>
                          <a:cs typeface="Times New Roman" panose="02020603050405020304" pitchFamily="18" charset="0"/>
                        </a:rPr>
                        <a:t>客户（间接）</a:t>
                      </a:r>
                    </a:p>
                  </a:txBody>
                  <a:tcPr marL="49970" marR="499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07000"/>
                        </a:lnSpc>
                        <a:spcAft>
                          <a:spcPts val="800"/>
                        </a:spcAft>
                      </a:pP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客户为该项目任务下达者，为帮助教师与学生之间的互动学习，有更多的交流机会和专业课程的资料，发布了</a:t>
                      </a:r>
                      <a:r>
                        <a:rPr lang="en-US" sz="12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软件工程系列课程教学辅助网站”项目。</a:t>
                      </a:r>
                    </a:p>
                  </a:txBody>
                  <a:tcPr marL="49970" marR="499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07000"/>
                        </a:lnSpc>
                        <a:spcAft>
                          <a:spcPts val="800"/>
                        </a:spcAft>
                      </a:pPr>
                      <a:r>
                        <a:rPr lang="en-US" sz="120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49970" marR="499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12023233"/>
                  </a:ext>
                </a:extLst>
              </a:tr>
              <a:tr h="1024830">
                <a:tc>
                  <a:txBody>
                    <a:bodyPr/>
                    <a:lstStyle/>
                    <a:p>
                      <a:pPr>
                        <a:lnSpc>
                          <a:spcPct val="107000"/>
                        </a:lnSpc>
                        <a:spcAft>
                          <a:spcPts val="800"/>
                        </a:spcAft>
                      </a:pPr>
                      <a:r>
                        <a:rPr lang="zh-CN" sz="1200" b="1"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教师</a:t>
                      </a:r>
                      <a:r>
                        <a:rPr lang="zh-CN" sz="1200" b="1" kern="100" dirty="0">
                          <a:effectLst/>
                          <a:latin typeface="Calibri" panose="020F0502020204030204" pitchFamily="34" charset="0"/>
                          <a:ea typeface="宋体" panose="02010600030101010101" pitchFamily="2" charset="-122"/>
                          <a:cs typeface="Times New Roman" panose="02020603050405020304" pitchFamily="18" charset="0"/>
                        </a:rPr>
                        <a:t>（重要）（直接）</a:t>
                      </a:r>
                    </a:p>
                  </a:txBody>
                  <a:tcPr marL="49970" marR="499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教师是软件教学辅助网站的主要用户。教师通过网站发布课程信息</a:t>
                      </a:r>
                      <a:r>
                        <a:rPr lang="zh-CN" sz="12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，上传教学视频、课件、作业、回答同学们提出的问题疑惑、分享专业知识和书籍资料等。并通过网站掌控学生学习进程。</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9970" marR="499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20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49970" marR="499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03963410"/>
                  </a:ext>
                </a:extLst>
              </a:tr>
              <a:tr h="1320147">
                <a:tc>
                  <a:txBody>
                    <a:bodyPr/>
                    <a:lstStyle/>
                    <a:p>
                      <a:pPr>
                        <a:lnSpc>
                          <a:spcPct val="107000"/>
                        </a:lnSpc>
                        <a:spcAft>
                          <a:spcPts val="800"/>
                        </a:spcAft>
                      </a:pPr>
                      <a:r>
                        <a:rPr lang="zh-CN" sz="1200" b="1" kern="100">
                          <a:effectLst/>
                          <a:latin typeface="Calibri" panose="020F0502020204030204" pitchFamily="34" charset="0"/>
                          <a:ea typeface="宋体" panose="02010600030101010101" pitchFamily="2" charset="-122"/>
                          <a:cs typeface="Times New Roman" panose="02020603050405020304" pitchFamily="18" charset="0"/>
                        </a:rPr>
                        <a:t>学生（重要）（直接）</a:t>
                      </a:r>
                    </a:p>
                  </a:txBody>
                  <a:tcPr marL="49970" marR="499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07000"/>
                        </a:lnSpc>
                        <a:spcAft>
                          <a:spcPts val="80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学生是软件教学辅助网站的主要用户。</a:t>
                      </a:r>
                      <a:r>
                        <a:rPr lang="zh-CN" sz="120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在该网站上，他们需对“软件工程”相关系列课程进行自我学习，下载视频课件在论坛题提出自己的疑惑问题并可以获取老师同学们分享的专业知识和资料等，并通过网站提交作业，以便与教师互动。</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49970" marR="499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07000"/>
                        </a:lnSpc>
                        <a:spcAft>
                          <a:spcPts val="800"/>
                        </a:spcAft>
                      </a:pPr>
                      <a:r>
                        <a:rPr lang="en-US" sz="120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49970" marR="499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962543149"/>
                  </a:ext>
                </a:extLst>
              </a:tr>
              <a:tr h="729513">
                <a:tc>
                  <a:txBody>
                    <a:bodyPr/>
                    <a:lstStyle/>
                    <a:p>
                      <a:pPr>
                        <a:lnSpc>
                          <a:spcPct val="107000"/>
                        </a:lnSpc>
                        <a:spcAft>
                          <a:spcPts val="800"/>
                        </a:spcAft>
                      </a:pPr>
                      <a:r>
                        <a:rPr lang="zh-CN" sz="1200" b="1" kern="100">
                          <a:effectLst/>
                          <a:latin typeface="Calibri" panose="020F0502020204030204" pitchFamily="34" charset="0"/>
                          <a:ea typeface="宋体" panose="02010600030101010101" pitchFamily="2" charset="-122"/>
                          <a:cs typeface="Times New Roman" panose="02020603050405020304" pitchFamily="18" charset="0"/>
                        </a:rPr>
                        <a:t>游客（次要）（直接）</a:t>
                      </a:r>
                    </a:p>
                  </a:txBody>
                  <a:tcPr marL="49970" marR="499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07000"/>
                        </a:lnSpc>
                        <a:spcAft>
                          <a:spcPts val="80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网站游客为非相关专业的学生、教师或其他访问用户，他们可能因对这些课程感兴趣而访问该教学辅助网站并浏览相关课程信息。</a:t>
                      </a:r>
                    </a:p>
                  </a:txBody>
                  <a:tcPr marL="49970" marR="499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07000"/>
                        </a:lnSpc>
                        <a:spcAft>
                          <a:spcPts val="800"/>
                        </a:spcAft>
                      </a:pPr>
                      <a:r>
                        <a:rPr lang="en-US" sz="1200" kern="100">
                          <a:effectLst/>
                          <a:latin typeface="Calibri" panose="020F0502020204030204" pitchFamily="34" charset="0"/>
                          <a:ea typeface="宋体" panose="02010600030101010101" pitchFamily="2" charset="-122"/>
                          <a:cs typeface="Times New Roman" panose="02020603050405020304" pitchFamily="18" charset="0"/>
                        </a:rPr>
                        <a:t>0.5</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49970" marR="499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36923957"/>
                  </a:ext>
                </a:extLst>
              </a:tr>
              <a:tr h="584362">
                <a:tc>
                  <a:txBody>
                    <a:bodyPr/>
                    <a:lstStyle/>
                    <a:p>
                      <a:pPr>
                        <a:lnSpc>
                          <a:spcPct val="107000"/>
                        </a:lnSpc>
                        <a:spcAft>
                          <a:spcPts val="800"/>
                        </a:spcAft>
                      </a:pPr>
                      <a:r>
                        <a:rPr lang="zh-CN" sz="1200" b="1" kern="100" dirty="0">
                          <a:effectLst/>
                          <a:latin typeface="Calibri" panose="020F0502020204030204" pitchFamily="34" charset="0"/>
                          <a:ea typeface="宋体" panose="02010600030101010101" pitchFamily="2" charset="-122"/>
                          <a:cs typeface="Times New Roman" panose="02020603050405020304" pitchFamily="18" charset="0"/>
                        </a:rPr>
                        <a:t>管理员（重要）（直接）</a:t>
                      </a:r>
                    </a:p>
                  </a:txBody>
                  <a:tcPr marL="49970" marR="499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07000"/>
                        </a:lnSpc>
                        <a:spcAft>
                          <a:spcPts val="80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网站管理员管理软件教学辅助网站，确保网站正常运行，对网站进行资源管理，进行安全备份，并确认用户信息。</a:t>
                      </a:r>
                    </a:p>
                  </a:txBody>
                  <a:tcPr marL="49970" marR="499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07000"/>
                        </a:lnSpc>
                        <a:spcAft>
                          <a:spcPts val="800"/>
                        </a:spcAft>
                      </a:pPr>
                      <a:r>
                        <a:rPr lang="en-US" sz="1200" kern="100" dirty="0">
                          <a:effectLst/>
                          <a:latin typeface="Calibri" panose="020F0502020204030204" pitchFamily="34" charset="0"/>
                          <a:ea typeface="宋体" panose="02010600030101010101" pitchFamily="2" charset="-122"/>
                          <a:cs typeface="Times New Roman" panose="02020603050405020304" pitchFamily="18" charset="0"/>
                        </a:rPr>
                        <a:t>1</a:t>
                      </a: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sz="1200" kern="100" dirty="0">
                          <a:effectLst/>
                          <a:latin typeface="Calibri" panose="020F0502020204030204" pitchFamily="34" charset="0"/>
                          <a:ea typeface="宋体" panose="02010600030101010101" pitchFamily="2" charset="-122"/>
                          <a:cs typeface="Times New Roman" panose="02020603050405020304" pitchFamily="18" charset="0"/>
                        </a:rPr>
                        <a:t>5</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9970" marR="499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66050542"/>
                  </a:ext>
                </a:extLst>
              </a:tr>
            </a:tbl>
          </a:graphicData>
        </a:graphic>
      </p:graphicFrame>
    </p:spTree>
    <p:extLst>
      <p:ext uri="{BB962C8B-B14F-4D97-AF65-F5344CB8AC3E}">
        <p14:creationId xmlns:p14="http://schemas.microsoft.com/office/powerpoint/2010/main" val="1295722171"/>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434392"/>
            <a:ext cx="7519988" cy="799774"/>
            <a:chOff x="2320698" y="519566"/>
            <a:chExt cx="7519988" cy="79977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4794931" y="519566"/>
              <a:ext cx="2571520" cy="584767"/>
            </a:xfrm>
            <a:prstGeom prst="rect">
              <a:avLst/>
            </a:prstGeom>
            <a:noFill/>
            <a:ln w="9525">
              <a:noFill/>
              <a:miter/>
            </a:ln>
          </p:spPr>
          <p:txBody>
            <a:bodyPr wrap="none" lIns="91431" tIns="45716" rIns="91431" bIns="45716">
              <a:spAutoFit/>
            </a:bodyPr>
            <a:lstStyle/>
            <a:p>
              <a:pPr lvl="0" algn="ct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28.</a:t>
              </a: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需求冲突</a:t>
              </a:r>
              <a:endPar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sp>
        <p:nvSpPr>
          <p:cNvPr id="4" name="矩形 3">
            <a:extLst>
              <a:ext uri="{FF2B5EF4-FFF2-40B4-BE49-F238E27FC236}">
                <a16:creationId xmlns:a16="http://schemas.microsoft.com/office/drawing/2014/main" id="{0324ABE1-D07A-49A3-AE33-B678E0843AC1}"/>
              </a:ext>
            </a:extLst>
          </p:cNvPr>
          <p:cNvSpPr/>
          <p:nvPr/>
        </p:nvSpPr>
        <p:spPr>
          <a:xfrm>
            <a:off x="3048792" y="2166068"/>
            <a:ext cx="6092825" cy="3905043"/>
          </a:xfrm>
          <a:prstGeom prst="rect">
            <a:avLst/>
          </a:prstGeom>
        </p:spPr>
        <p:txBody>
          <a:bodyPr>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     对管理员和教师代表对于毕业学生来开设论坛子版块问题冲突进行了协商，采取的措施：由</a:t>
            </a:r>
            <a:r>
              <a:rPr lang="en-US" altLang="zh-CN" sz="2400" dirty="0">
                <a:latin typeface="微软雅黑" panose="020B0503020204020204" pitchFamily="34" charset="-122"/>
                <a:ea typeface="微软雅黑" panose="020B0503020204020204" pitchFamily="34" charset="-122"/>
              </a:rPr>
              <a:t>G19</a:t>
            </a:r>
            <a:r>
              <a:rPr lang="zh-CN" altLang="en-US" sz="2400" dirty="0">
                <a:latin typeface="微软雅黑" panose="020B0503020204020204" pitchFamily="34" charset="-122"/>
                <a:ea typeface="微软雅黑" panose="020B0503020204020204" pitchFamily="34" charset="-122"/>
              </a:rPr>
              <a:t>小组组长彭慧铭提议毕业学生需要进行管理员审核才能开设论坛子版块去，如果申请了教师资格，开课附带的子版块则不需要管理员审核。最终教师用户代表与管理员用户代表同意此方案达成了一致。</a:t>
            </a:r>
          </a:p>
        </p:txBody>
      </p:sp>
    </p:spTree>
    <p:extLst>
      <p:ext uri="{BB962C8B-B14F-4D97-AF65-F5344CB8AC3E}">
        <p14:creationId xmlns:p14="http://schemas.microsoft.com/office/powerpoint/2010/main" val="2643398416"/>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434392"/>
            <a:ext cx="7519988" cy="799774"/>
            <a:chOff x="2320698" y="519566"/>
            <a:chExt cx="7519988" cy="79977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4794931" y="519566"/>
              <a:ext cx="2571520" cy="584767"/>
            </a:xfrm>
            <a:prstGeom prst="rect">
              <a:avLst/>
            </a:prstGeom>
            <a:noFill/>
            <a:ln w="9525">
              <a:noFill/>
              <a:miter/>
            </a:ln>
          </p:spPr>
          <p:txBody>
            <a:bodyPr wrap="none" lIns="91431" tIns="45716" rIns="91431" bIns="45716">
              <a:spAutoFit/>
            </a:bodyPr>
            <a:lstStyle/>
            <a:p>
              <a:pPr lvl="0" algn="ct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29.</a:t>
              </a: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数据字典</a:t>
              </a:r>
              <a:endPar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2" name="图片 1">
            <a:extLst>
              <a:ext uri="{FF2B5EF4-FFF2-40B4-BE49-F238E27FC236}">
                <a16:creationId xmlns:a16="http://schemas.microsoft.com/office/drawing/2014/main" id="{67034C5B-9CDA-45B6-9CCE-4B1C8C1659F0}"/>
              </a:ext>
            </a:extLst>
          </p:cNvPr>
          <p:cNvPicPr>
            <a:picLocks noChangeAspect="1"/>
          </p:cNvPicPr>
          <p:nvPr/>
        </p:nvPicPr>
        <p:blipFill>
          <a:blip r:embed="rId3"/>
          <a:stretch>
            <a:fillRect/>
          </a:stretch>
        </p:blipFill>
        <p:spPr>
          <a:xfrm>
            <a:off x="3494381" y="1402531"/>
            <a:ext cx="5866667" cy="5339272"/>
          </a:xfrm>
          <a:prstGeom prst="rect">
            <a:avLst/>
          </a:prstGeom>
        </p:spPr>
      </p:pic>
    </p:spTree>
    <p:extLst>
      <p:ext uri="{BB962C8B-B14F-4D97-AF65-F5344CB8AC3E}">
        <p14:creationId xmlns:p14="http://schemas.microsoft.com/office/powerpoint/2010/main" val="12008395"/>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434392"/>
            <a:ext cx="7519988" cy="799774"/>
            <a:chOff x="2320698" y="519566"/>
            <a:chExt cx="7519988" cy="79977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5149997" y="519566"/>
              <a:ext cx="1861389" cy="584767"/>
            </a:xfrm>
            <a:prstGeom prst="rect">
              <a:avLst/>
            </a:prstGeom>
            <a:noFill/>
            <a:ln w="9525">
              <a:noFill/>
              <a:miter/>
            </a:ln>
          </p:spPr>
          <p:txBody>
            <a:bodyPr wrap="none" lIns="91431" tIns="45716" rIns="91431" bIns="45716">
              <a:spAutoFit/>
            </a:bodyPr>
            <a:lstStyle/>
            <a:p>
              <a:pPr lvl="0" algn="ct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30</a:t>
              </a: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 ER</a:t>
              </a:r>
              <a:r>
                <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图</a:t>
              </a:r>
              <a:endPar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9" name="图片 8" descr="C:\Users\ADMINI~1\AppData\Local\Temp\WeChat Files\043a834ecc875ec58f5fe909c4a5a42.png">
            <a:extLst>
              <a:ext uri="{FF2B5EF4-FFF2-40B4-BE49-F238E27FC236}">
                <a16:creationId xmlns:a16="http://schemas.microsoft.com/office/drawing/2014/main" id="{0CA79875-52A2-402B-9839-131F9CEA0D1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48597" y="2532646"/>
            <a:ext cx="4901609" cy="3614937"/>
          </a:xfrm>
          <a:prstGeom prst="rect">
            <a:avLst/>
          </a:prstGeom>
          <a:noFill/>
          <a:ln>
            <a:noFill/>
          </a:ln>
        </p:spPr>
      </p:pic>
      <p:sp>
        <p:nvSpPr>
          <p:cNvPr id="4" name="文本框 3">
            <a:extLst>
              <a:ext uri="{FF2B5EF4-FFF2-40B4-BE49-F238E27FC236}">
                <a16:creationId xmlns:a16="http://schemas.microsoft.com/office/drawing/2014/main" id="{0D19B091-EB08-43DE-84DA-F764B6672D2C}"/>
              </a:ext>
            </a:extLst>
          </p:cNvPr>
          <p:cNvSpPr txBox="1"/>
          <p:nvPr/>
        </p:nvSpPr>
        <p:spPr>
          <a:xfrm>
            <a:off x="2353070" y="1931046"/>
            <a:ext cx="646331" cy="369332"/>
          </a:xfrm>
          <a:prstGeom prst="rect">
            <a:avLst/>
          </a:prstGeom>
          <a:noFill/>
        </p:spPr>
        <p:txBody>
          <a:bodyPr wrap="none" rtlCol="0">
            <a:spAutoFit/>
          </a:bodyPr>
          <a:lstStyle/>
          <a:p>
            <a:r>
              <a:rPr lang="zh-CN" altLang="en-US" dirty="0"/>
              <a:t>学生</a:t>
            </a:r>
          </a:p>
        </p:txBody>
      </p:sp>
      <p:pic>
        <p:nvPicPr>
          <p:cNvPr id="10" name="图片 9" descr="C:\Users\bobo\AppData\Local\Temp\WeChat Files\11cfa4eb05772dd0eabe35f076608cd.png">
            <a:extLst>
              <a:ext uri="{FF2B5EF4-FFF2-40B4-BE49-F238E27FC236}">
                <a16:creationId xmlns:a16="http://schemas.microsoft.com/office/drawing/2014/main" id="{BB3B373B-B447-4C74-9B7E-F39808CC6E2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162037" y="2441465"/>
            <a:ext cx="5269230" cy="3797300"/>
          </a:xfrm>
          <a:prstGeom prst="rect">
            <a:avLst/>
          </a:prstGeom>
          <a:noFill/>
          <a:ln>
            <a:noFill/>
          </a:ln>
        </p:spPr>
      </p:pic>
      <p:sp>
        <p:nvSpPr>
          <p:cNvPr id="6" name="文本框 5">
            <a:extLst>
              <a:ext uri="{FF2B5EF4-FFF2-40B4-BE49-F238E27FC236}">
                <a16:creationId xmlns:a16="http://schemas.microsoft.com/office/drawing/2014/main" id="{6AF4EA98-7707-4209-B795-08682F4EB01C}"/>
              </a:ext>
            </a:extLst>
          </p:cNvPr>
          <p:cNvSpPr txBox="1"/>
          <p:nvPr/>
        </p:nvSpPr>
        <p:spPr>
          <a:xfrm>
            <a:off x="8468906" y="1931046"/>
            <a:ext cx="877163" cy="369332"/>
          </a:xfrm>
          <a:prstGeom prst="rect">
            <a:avLst/>
          </a:prstGeom>
          <a:noFill/>
        </p:spPr>
        <p:txBody>
          <a:bodyPr wrap="none" rtlCol="0">
            <a:spAutoFit/>
          </a:bodyPr>
          <a:lstStyle/>
          <a:p>
            <a:r>
              <a:rPr lang="zh-CN" altLang="en-US" dirty="0"/>
              <a:t>管理员</a:t>
            </a:r>
          </a:p>
        </p:txBody>
      </p:sp>
    </p:spTree>
    <p:extLst>
      <p:ext uri="{BB962C8B-B14F-4D97-AF65-F5344CB8AC3E}">
        <p14:creationId xmlns:p14="http://schemas.microsoft.com/office/powerpoint/2010/main" val="1654606412"/>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425156"/>
            <a:ext cx="7519988" cy="809010"/>
            <a:chOff x="2320698" y="510330"/>
            <a:chExt cx="7519988" cy="809010"/>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3829922" y="510330"/>
              <a:ext cx="4501535" cy="584767"/>
            </a:xfrm>
            <a:prstGeom prst="rect">
              <a:avLst/>
            </a:prstGeom>
            <a:noFill/>
            <a:ln w="9525">
              <a:noFill/>
              <a:miter/>
            </a:ln>
          </p:spPr>
          <p:txBody>
            <a:bodyPr wrap="none" lIns="91431" tIns="45716" rIns="91431" bIns="45716">
              <a:spAutoFit/>
            </a:bodyPr>
            <a:lstStyle/>
            <a:p>
              <a:pPr lvl="0" algn="ct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32</a:t>
              </a: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实际环境、运行环境</a:t>
              </a:r>
              <a:endPar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2" name="图片 1">
            <a:extLst>
              <a:ext uri="{FF2B5EF4-FFF2-40B4-BE49-F238E27FC236}">
                <a16:creationId xmlns:a16="http://schemas.microsoft.com/office/drawing/2014/main" id="{A44C5F2E-95A1-40B3-A5C6-533CA3872076}"/>
              </a:ext>
            </a:extLst>
          </p:cNvPr>
          <p:cNvPicPr>
            <a:picLocks noChangeAspect="1"/>
          </p:cNvPicPr>
          <p:nvPr/>
        </p:nvPicPr>
        <p:blipFill>
          <a:blip r:embed="rId3"/>
          <a:stretch>
            <a:fillRect/>
          </a:stretch>
        </p:blipFill>
        <p:spPr>
          <a:xfrm>
            <a:off x="272905" y="2205983"/>
            <a:ext cx="5790476" cy="2447619"/>
          </a:xfrm>
          <a:prstGeom prst="rect">
            <a:avLst/>
          </a:prstGeom>
        </p:spPr>
      </p:pic>
      <p:pic>
        <p:nvPicPr>
          <p:cNvPr id="6" name="图片 5">
            <a:extLst>
              <a:ext uri="{FF2B5EF4-FFF2-40B4-BE49-F238E27FC236}">
                <a16:creationId xmlns:a16="http://schemas.microsoft.com/office/drawing/2014/main" id="{8F9A5782-B4FE-4540-8ACA-2E45E9C28FB8}"/>
              </a:ext>
            </a:extLst>
          </p:cNvPr>
          <p:cNvPicPr>
            <a:picLocks noChangeAspect="1"/>
          </p:cNvPicPr>
          <p:nvPr/>
        </p:nvPicPr>
        <p:blipFill>
          <a:blip r:embed="rId4"/>
          <a:stretch>
            <a:fillRect/>
          </a:stretch>
        </p:blipFill>
        <p:spPr>
          <a:xfrm>
            <a:off x="6184175" y="2077411"/>
            <a:ext cx="5733333" cy="2704762"/>
          </a:xfrm>
          <a:prstGeom prst="rect">
            <a:avLst/>
          </a:prstGeom>
        </p:spPr>
      </p:pic>
    </p:spTree>
    <p:extLst>
      <p:ext uri="{BB962C8B-B14F-4D97-AF65-F5344CB8AC3E}">
        <p14:creationId xmlns:p14="http://schemas.microsoft.com/office/powerpoint/2010/main" val="1744936934"/>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425156"/>
            <a:ext cx="7519988" cy="809010"/>
            <a:chOff x="2320698" y="510330"/>
            <a:chExt cx="7519988" cy="809010"/>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3624738" y="510330"/>
              <a:ext cx="4911904" cy="584767"/>
            </a:xfrm>
            <a:prstGeom prst="rect">
              <a:avLst/>
            </a:prstGeom>
            <a:noFill/>
            <a:ln w="9525">
              <a:noFill/>
              <a:miter/>
            </a:ln>
          </p:spPr>
          <p:txBody>
            <a:bodyPr wrap="none" lIns="91431" tIns="45716" rIns="91431" bIns="45716">
              <a:spAutoFit/>
            </a:bodyPr>
            <a:lstStyle/>
            <a:p>
              <a:pPr lvl="0" algn="ct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33</a:t>
              </a: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需求来源、索引和联系</a:t>
              </a:r>
              <a:endPar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4" name="图片 3">
            <a:extLst>
              <a:ext uri="{FF2B5EF4-FFF2-40B4-BE49-F238E27FC236}">
                <a16:creationId xmlns:a16="http://schemas.microsoft.com/office/drawing/2014/main" id="{BA7C18FD-867E-4FC4-A018-927156E69FAA}"/>
              </a:ext>
            </a:extLst>
          </p:cNvPr>
          <p:cNvPicPr>
            <a:picLocks noChangeAspect="1"/>
          </p:cNvPicPr>
          <p:nvPr/>
        </p:nvPicPr>
        <p:blipFill>
          <a:blip r:embed="rId3"/>
          <a:stretch>
            <a:fillRect/>
          </a:stretch>
        </p:blipFill>
        <p:spPr>
          <a:xfrm>
            <a:off x="633539" y="1326389"/>
            <a:ext cx="1928952" cy="5357333"/>
          </a:xfrm>
          <a:prstGeom prst="rect">
            <a:avLst/>
          </a:prstGeom>
        </p:spPr>
      </p:pic>
      <p:pic>
        <p:nvPicPr>
          <p:cNvPr id="8" name="图片 7">
            <a:extLst>
              <a:ext uri="{FF2B5EF4-FFF2-40B4-BE49-F238E27FC236}">
                <a16:creationId xmlns:a16="http://schemas.microsoft.com/office/drawing/2014/main" id="{DB8C2B31-77DB-46BA-97B0-A0B2A30F4CC8}"/>
              </a:ext>
            </a:extLst>
          </p:cNvPr>
          <p:cNvPicPr>
            <a:picLocks noChangeAspect="1"/>
          </p:cNvPicPr>
          <p:nvPr/>
        </p:nvPicPr>
        <p:blipFill>
          <a:blip r:embed="rId4"/>
          <a:stretch>
            <a:fillRect/>
          </a:stretch>
        </p:blipFill>
        <p:spPr>
          <a:xfrm>
            <a:off x="2824868" y="1326389"/>
            <a:ext cx="4153143" cy="5467428"/>
          </a:xfrm>
          <a:prstGeom prst="rect">
            <a:avLst/>
          </a:prstGeom>
        </p:spPr>
      </p:pic>
      <p:pic>
        <p:nvPicPr>
          <p:cNvPr id="9" name="图片 8">
            <a:extLst>
              <a:ext uri="{FF2B5EF4-FFF2-40B4-BE49-F238E27FC236}">
                <a16:creationId xmlns:a16="http://schemas.microsoft.com/office/drawing/2014/main" id="{22DE81CD-2BDB-4244-906F-71AD3A265ABF}"/>
              </a:ext>
            </a:extLst>
          </p:cNvPr>
          <p:cNvPicPr>
            <a:picLocks noChangeAspect="1"/>
          </p:cNvPicPr>
          <p:nvPr/>
        </p:nvPicPr>
        <p:blipFill>
          <a:blip r:embed="rId5"/>
          <a:stretch>
            <a:fillRect/>
          </a:stretch>
        </p:blipFill>
        <p:spPr>
          <a:xfrm>
            <a:off x="7409792" y="1326390"/>
            <a:ext cx="4348667" cy="5467428"/>
          </a:xfrm>
          <a:prstGeom prst="rect">
            <a:avLst/>
          </a:prstGeom>
        </p:spPr>
      </p:pic>
    </p:spTree>
    <p:extLst>
      <p:ext uri="{BB962C8B-B14F-4D97-AF65-F5344CB8AC3E}">
        <p14:creationId xmlns:p14="http://schemas.microsoft.com/office/powerpoint/2010/main" val="4018659217"/>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425156"/>
            <a:ext cx="7519988" cy="809010"/>
            <a:chOff x="2320698" y="510330"/>
            <a:chExt cx="7519988" cy="809010"/>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4783709" y="510330"/>
              <a:ext cx="2593962" cy="584767"/>
            </a:xfrm>
            <a:prstGeom prst="rect">
              <a:avLst/>
            </a:prstGeom>
            <a:noFill/>
            <a:ln w="9525">
              <a:noFill/>
              <a:miter/>
            </a:ln>
          </p:spPr>
          <p:txBody>
            <a:bodyPr wrap="none" lIns="91431" tIns="45716" rIns="91431" bIns="45716">
              <a:spAutoFit/>
            </a:bodyPr>
            <a:lstStyle/>
            <a:p>
              <a:pPr lvl="0" algn="ct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34</a:t>
              </a: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UML</a:t>
              </a:r>
              <a:r>
                <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图例</a:t>
              </a:r>
              <a:endPar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4" name="图片 3">
            <a:extLst>
              <a:ext uri="{FF2B5EF4-FFF2-40B4-BE49-F238E27FC236}">
                <a16:creationId xmlns:a16="http://schemas.microsoft.com/office/drawing/2014/main" id="{84580643-A4B8-42C0-9CAD-27323D217C17}"/>
              </a:ext>
            </a:extLst>
          </p:cNvPr>
          <p:cNvPicPr>
            <a:picLocks noChangeAspect="1"/>
          </p:cNvPicPr>
          <p:nvPr/>
        </p:nvPicPr>
        <p:blipFill>
          <a:blip r:embed="rId3"/>
          <a:stretch>
            <a:fillRect/>
          </a:stretch>
        </p:blipFill>
        <p:spPr>
          <a:xfrm>
            <a:off x="188536" y="2754282"/>
            <a:ext cx="6042116" cy="3438442"/>
          </a:xfrm>
          <a:prstGeom prst="rect">
            <a:avLst/>
          </a:prstGeom>
        </p:spPr>
      </p:pic>
      <p:sp>
        <p:nvSpPr>
          <p:cNvPr id="9" name="文本框 8">
            <a:extLst>
              <a:ext uri="{FF2B5EF4-FFF2-40B4-BE49-F238E27FC236}">
                <a16:creationId xmlns:a16="http://schemas.microsoft.com/office/drawing/2014/main" id="{7054DBC5-78B5-40DC-9130-FE46847B2242}"/>
              </a:ext>
            </a:extLst>
          </p:cNvPr>
          <p:cNvSpPr txBox="1"/>
          <p:nvPr/>
        </p:nvSpPr>
        <p:spPr>
          <a:xfrm>
            <a:off x="2481979" y="1981295"/>
            <a:ext cx="1266693" cy="523220"/>
          </a:xfrm>
          <a:prstGeom prst="rect">
            <a:avLst/>
          </a:prstGeom>
          <a:noFill/>
        </p:spPr>
        <p:txBody>
          <a:bodyPr wrap="none" rtlCol="0">
            <a:spAutoFit/>
          </a:bodyPr>
          <a:lstStyle/>
          <a:p>
            <a:r>
              <a:rPr lang="zh-CN" altLang="en-US" sz="2800" dirty="0">
                <a:latin typeface="微软雅黑" panose="020B0503020204020204" pitchFamily="34" charset="-122"/>
                <a:ea typeface="微软雅黑" panose="020B0503020204020204" pitchFamily="34" charset="-122"/>
              </a:rPr>
              <a:t>顺序图</a:t>
            </a:r>
          </a:p>
        </p:txBody>
      </p:sp>
      <p:pic>
        <p:nvPicPr>
          <p:cNvPr id="12" name="图片 11">
            <a:extLst>
              <a:ext uri="{FF2B5EF4-FFF2-40B4-BE49-F238E27FC236}">
                <a16:creationId xmlns:a16="http://schemas.microsoft.com/office/drawing/2014/main" id="{4606CDA9-9865-434F-84B8-C0B3827E4C63}"/>
              </a:ext>
            </a:extLst>
          </p:cNvPr>
          <p:cNvPicPr>
            <a:picLocks noChangeAspect="1"/>
          </p:cNvPicPr>
          <p:nvPr/>
        </p:nvPicPr>
        <p:blipFill>
          <a:blip r:embed="rId4"/>
          <a:stretch>
            <a:fillRect/>
          </a:stretch>
        </p:blipFill>
        <p:spPr>
          <a:xfrm>
            <a:off x="6651956" y="3151733"/>
            <a:ext cx="5029714" cy="1933714"/>
          </a:xfrm>
          <a:prstGeom prst="rect">
            <a:avLst/>
          </a:prstGeom>
        </p:spPr>
      </p:pic>
      <p:sp>
        <p:nvSpPr>
          <p:cNvPr id="13" name="文本框 12">
            <a:extLst>
              <a:ext uri="{FF2B5EF4-FFF2-40B4-BE49-F238E27FC236}">
                <a16:creationId xmlns:a16="http://schemas.microsoft.com/office/drawing/2014/main" id="{83FAE751-1970-4B4B-829D-7EB0A80AE9CB}"/>
              </a:ext>
            </a:extLst>
          </p:cNvPr>
          <p:cNvSpPr txBox="1"/>
          <p:nvPr/>
        </p:nvSpPr>
        <p:spPr>
          <a:xfrm>
            <a:off x="8278693" y="1981295"/>
            <a:ext cx="1620957" cy="523220"/>
          </a:xfrm>
          <a:prstGeom prst="rect">
            <a:avLst/>
          </a:prstGeom>
          <a:noFill/>
        </p:spPr>
        <p:txBody>
          <a:bodyPr wrap="none" rtlCol="0">
            <a:spAutoFit/>
          </a:bodyPr>
          <a:lstStyle/>
          <a:p>
            <a:r>
              <a:rPr lang="zh-CN" altLang="en-US" sz="2800" dirty="0">
                <a:latin typeface="微软雅黑" panose="020B0503020204020204" pitchFamily="34" charset="-122"/>
                <a:ea typeface="微软雅黑" panose="020B0503020204020204" pitchFamily="34" charset="-122"/>
              </a:rPr>
              <a:t>对话框图</a:t>
            </a:r>
          </a:p>
        </p:txBody>
      </p:sp>
    </p:spTree>
    <p:extLst>
      <p:ext uri="{BB962C8B-B14F-4D97-AF65-F5344CB8AC3E}">
        <p14:creationId xmlns:p14="http://schemas.microsoft.com/office/powerpoint/2010/main" val="3935969649"/>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434392"/>
            <a:ext cx="7519988" cy="799774"/>
            <a:chOff x="2320698" y="519566"/>
            <a:chExt cx="7519988" cy="79977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5136143" y="519566"/>
              <a:ext cx="2646477" cy="584767"/>
            </a:xfrm>
            <a:prstGeom prst="rect">
              <a:avLst/>
            </a:prstGeom>
            <a:noFill/>
            <a:ln w="9525">
              <a:noFill/>
              <a:miter/>
            </a:ln>
          </p:spPr>
          <p:txBody>
            <a:bodyPr wrap="none" lIns="91431" tIns="45716" rIns="91431" bIns="45716">
              <a:spAutoFit/>
            </a:bodyPr>
            <a:lstStyle/>
            <a:p>
              <a:pPr lvl="0" algn="ct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35.Test case</a:t>
              </a:r>
              <a:endPar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4" name="图片 3">
            <a:extLst>
              <a:ext uri="{FF2B5EF4-FFF2-40B4-BE49-F238E27FC236}">
                <a16:creationId xmlns:a16="http://schemas.microsoft.com/office/drawing/2014/main" id="{F8D294B2-52A7-4383-B96C-D0236BAC7EEF}"/>
              </a:ext>
            </a:extLst>
          </p:cNvPr>
          <p:cNvPicPr>
            <a:picLocks noChangeAspect="1"/>
          </p:cNvPicPr>
          <p:nvPr/>
        </p:nvPicPr>
        <p:blipFill>
          <a:blip r:embed="rId3"/>
          <a:stretch>
            <a:fillRect/>
          </a:stretch>
        </p:blipFill>
        <p:spPr>
          <a:xfrm>
            <a:off x="741804" y="1320103"/>
            <a:ext cx="4620000" cy="5406666"/>
          </a:xfrm>
          <a:prstGeom prst="rect">
            <a:avLst/>
          </a:prstGeom>
        </p:spPr>
      </p:pic>
      <p:pic>
        <p:nvPicPr>
          <p:cNvPr id="16" name="图片 15">
            <a:extLst>
              <a:ext uri="{FF2B5EF4-FFF2-40B4-BE49-F238E27FC236}">
                <a16:creationId xmlns:a16="http://schemas.microsoft.com/office/drawing/2014/main" id="{E9A9A6A3-8D02-4091-868F-9F905E5F9375}"/>
              </a:ext>
            </a:extLst>
          </p:cNvPr>
          <p:cNvPicPr>
            <a:picLocks noChangeAspect="1"/>
          </p:cNvPicPr>
          <p:nvPr/>
        </p:nvPicPr>
        <p:blipFill>
          <a:blip r:embed="rId4"/>
          <a:stretch>
            <a:fillRect/>
          </a:stretch>
        </p:blipFill>
        <p:spPr>
          <a:xfrm>
            <a:off x="7652209" y="1432875"/>
            <a:ext cx="2157143" cy="5371429"/>
          </a:xfrm>
          <a:prstGeom prst="rect">
            <a:avLst/>
          </a:prstGeom>
        </p:spPr>
      </p:pic>
      <p:sp>
        <p:nvSpPr>
          <p:cNvPr id="6" name="矩形 5">
            <a:extLst>
              <a:ext uri="{FF2B5EF4-FFF2-40B4-BE49-F238E27FC236}">
                <a16:creationId xmlns:a16="http://schemas.microsoft.com/office/drawing/2014/main" id="{DFDD93A2-2D44-479B-8CBB-9C032225E94F}"/>
              </a:ext>
            </a:extLst>
          </p:cNvPr>
          <p:cNvSpPr/>
          <p:nvPr/>
        </p:nvSpPr>
        <p:spPr>
          <a:xfrm>
            <a:off x="4272314" y="1403454"/>
            <a:ext cx="343876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黑盒测试用例标准：划分等价类</a:t>
            </a:r>
            <a:endParaRPr kumimoji="0" lang="zh-CN" altLang="en-US" sz="18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F3D0C557-95EA-43C0-B864-19E137A45738}"/>
              </a:ext>
            </a:extLst>
          </p:cNvPr>
          <p:cNvSpPr/>
          <p:nvPr/>
        </p:nvSpPr>
        <p:spPr>
          <a:xfrm>
            <a:off x="9518182" y="1394028"/>
            <a:ext cx="2672231"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用例编号标准：</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TCC-</a:t>
            </a:r>
            <a:r>
              <a:rPr kumimoji="0" lang="zh-CN" altLang="en-US" sz="18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游客，</a:t>
            </a:r>
            <a:r>
              <a:rPr kumimoji="0" lang="en-US" altLang="zh-CN" sz="18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TCM-</a:t>
            </a:r>
            <a:r>
              <a:rPr kumimoji="0" lang="zh-CN" altLang="en-US" sz="18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管理员</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TCT-</a:t>
            </a:r>
            <a:r>
              <a:rPr kumimoji="0" lang="zh-CN" altLang="en-US" sz="18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教师，</a:t>
            </a:r>
            <a:r>
              <a:rPr kumimoji="0" lang="en-US" altLang="zh-CN" sz="18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TCS-</a:t>
            </a:r>
            <a:r>
              <a:rPr kumimoji="0" lang="zh-CN" altLang="en-US" sz="18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学生</a:t>
            </a:r>
          </a:p>
        </p:txBody>
      </p:sp>
    </p:spTree>
    <p:extLst>
      <p:ext uri="{BB962C8B-B14F-4D97-AF65-F5344CB8AC3E}">
        <p14:creationId xmlns:p14="http://schemas.microsoft.com/office/powerpoint/2010/main" val="3184227993"/>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208148"/>
            <a:ext cx="7519988" cy="799774"/>
            <a:chOff x="2320698" y="519566"/>
            <a:chExt cx="7519988" cy="79977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4855846" y="519566"/>
              <a:ext cx="2449691" cy="584767"/>
            </a:xfrm>
            <a:prstGeom prst="rect">
              <a:avLst/>
            </a:prstGeom>
            <a:noFill/>
            <a:ln w="9525">
              <a:noFill/>
              <a:miter/>
            </a:ln>
          </p:spPr>
          <p:txBody>
            <a:bodyPr wrap="none" lIns="91431" tIns="45716" rIns="91431" bIns="45716">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37.</a:t>
              </a:r>
              <a:r>
                <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用户手册</a:t>
              </a: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6" name="图片 5">
            <a:extLst>
              <a:ext uri="{FF2B5EF4-FFF2-40B4-BE49-F238E27FC236}">
                <a16:creationId xmlns:a16="http://schemas.microsoft.com/office/drawing/2014/main" id="{36C5E355-2B16-47D8-A50A-B287E77F6B7A}"/>
              </a:ext>
            </a:extLst>
          </p:cNvPr>
          <p:cNvPicPr>
            <a:picLocks noChangeAspect="1"/>
          </p:cNvPicPr>
          <p:nvPr/>
        </p:nvPicPr>
        <p:blipFill>
          <a:blip r:embed="rId3"/>
          <a:stretch>
            <a:fillRect/>
          </a:stretch>
        </p:blipFill>
        <p:spPr>
          <a:xfrm>
            <a:off x="2145656" y="1177210"/>
            <a:ext cx="1944572" cy="5091810"/>
          </a:xfrm>
          <a:prstGeom prst="rect">
            <a:avLst/>
          </a:prstGeom>
        </p:spPr>
      </p:pic>
      <p:pic>
        <p:nvPicPr>
          <p:cNvPr id="12" name="图片 11">
            <a:extLst>
              <a:ext uri="{FF2B5EF4-FFF2-40B4-BE49-F238E27FC236}">
                <a16:creationId xmlns:a16="http://schemas.microsoft.com/office/drawing/2014/main" id="{93C3FE7D-C1A5-4160-AAD5-4EAD28F6CA25}"/>
              </a:ext>
            </a:extLst>
          </p:cNvPr>
          <p:cNvPicPr>
            <a:picLocks noChangeAspect="1"/>
          </p:cNvPicPr>
          <p:nvPr/>
        </p:nvPicPr>
        <p:blipFill>
          <a:blip r:embed="rId4"/>
          <a:stretch>
            <a:fillRect/>
          </a:stretch>
        </p:blipFill>
        <p:spPr>
          <a:xfrm>
            <a:off x="7386957" y="1177211"/>
            <a:ext cx="4665715" cy="5515616"/>
          </a:xfrm>
          <a:prstGeom prst="rect">
            <a:avLst/>
          </a:prstGeom>
        </p:spPr>
      </p:pic>
      <p:pic>
        <p:nvPicPr>
          <p:cNvPr id="13" name="图片 12">
            <a:extLst>
              <a:ext uri="{FF2B5EF4-FFF2-40B4-BE49-F238E27FC236}">
                <a16:creationId xmlns:a16="http://schemas.microsoft.com/office/drawing/2014/main" id="{43FC0568-17ED-4F09-B1BE-F9E33D48B15B}"/>
              </a:ext>
            </a:extLst>
          </p:cNvPr>
          <p:cNvPicPr>
            <a:picLocks noChangeAspect="1"/>
          </p:cNvPicPr>
          <p:nvPr/>
        </p:nvPicPr>
        <p:blipFill>
          <a:blip r:embed="rId5"/>
          <a:stretch>
            <a:fillRect/>
          </a:stretch>
        </p:blipFill>
        <p:spPr>
          <a:xfrm>
            <a:off x="5378418" y="1177210"/>
            <a:ext cx="1736381" cy="5561334"/>
          </a:xfrm>
          <a:prstGeom prst="rect">
            <a:avLst/>
          </a:prstGeom>
        </p:spPr>
      </p:pic>
      <p:sp>
        <p:nvSpPr>
          <p:cNvPr id="14" name="文本框 13">
            <a:extLst>
              <a:ext uri="{FF2B5EF4-FFF2-40B4-BE49-F238E27FC236}">
                <a16:creationId xmlns:a16="http://schemas.microsoft.com/office/drawing/2014/main" id="{9355FEEA-7CD6-482C-A7F2-CEA2C29AD2B8}"/>
              </a:ext>
            </a:extLst>
          </p:cNvPr>
          <p:cNvSpPr txBox="1"/>
          <p:nvPr/>
        </p:nvSpPr>
        <p:spPr>
          <a:xfrm>
            <a:off x="1306041" y="1177210"/>
            <a:ext cx="77617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APP</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8977D7F7-B84E-4DED-A54F-46F959D89981}"/>
              </a:ext>
            </a:extLst>
          </p:cNvPr>
          <p:cNvSpPr txBox="1"/>
          <p:nvPr/>
        </p:nvSpPr>
        <p:spPr>
          <a:xfrm>
            <a:off x="4578199" y="1177210"/>
            <a:ext cx="80021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网页</a:t>
            </a:r>
          </a:p>
        </p:txBody>
      </p:sp>
    </p:spTree>
    <p:extLst>
      <p:ext uri="{BB962C8B-B14F-4D97-AF65-F5344CB8AC3E}">
        <p14:creationId xmlns:p14="http://schemas.microsoft.com/office/powerpoint/2010/main" val="180347796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5012614" y="541806"/>
              <a:ext cx="2196417"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项目章程</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2" name="图片 1">
            <a:extLst>
              <a:ext uri="{FF2B5EF4-FFF2-40B4-BE49-F238E27FC236}">
                <a16:creationId xmlns:a16="http://schemas.microsoft.com/office/drawing/2014/main" id="{ACD8BC2C-4B23-459F-8CF1-98EBAC344AD7}"/>
              </a:ext>
            </a:extLst>
          </p:cNvPr>
          <p:cNvPicPr>
            <a:picLocks noChangeAspect="1"/>
          </p:cNvPicPr>
          <p:nvPr/>
        </p:nvPicPr>
        <p:blipFill>
          <a:blip r:embed="rId3"/>
          <a:stretch>
            <a:fillRect/>
          </a:stretch>
        </p:blipFill>
        <p:spPr>
          <a:xfrm>
            <a:off x="3774687" y="1437360"/>
            <a:ext cx="4672270" cy="5206458"/>
          </a:xfrm>
          <a:prstGeom prst="rect">
            <a:avLst/>
          </a:prstGeom>
        </p:spPr>
      </p:pic>
    </p:spTree>
    <p:extLst>
      <p:ext uri="{BB962C8B-B14F-4D97-AF65-F5344CB8AC3E}">
        <p14:creationId xmlns:p14="http://schemas.microsoft.com/office/powerpoint/2010/main" val="8884730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215416"/>
            <a:ext cx="7519988" cy="792506"/>
            <a:chOff x="2320698" y="526834"/>
            <a:chExt cx="7519988" cy="792506"/>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4465515" y="526834"/>
              <a:ext cx="3230354" cy="584767"/>
            </a:xfrm>
            <a:prstGeom prst="rect">
              <a:avLst/>
            </a:prstGeom>
            <a:noFill/>
            <a:ln w="9525">
              <a:noFill/>
              <a:miter/>
            </a:ln>
          </p:spPr>
          <p:txBody>
            <a:bodyPr wrap="none" lIns="91431" tIns="45716" rIns="91431" bIns="45716">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38.</a:t>
              </a: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SRS</a:t>
              </a:r>
              <a:r>
                <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内部评审</a:t>
              </a:r>
              <a:endPar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2" name="图片 1">
            <a:extLst>
              <a:ext uri="{FF2B5EF4-FFF2-40B4-BE49-F238E27FC236}">
                <a16:creationId xmlns:a16="http://schemas.microsoft.com/office/drawing/2014/main" id="{44485A1E-7400-4FDD-AD9A-94A5634C18EC}"/>
              </a:ext>
            </a:extLst>
          </p:cNvPr>
          <p:cNvPicPr>
            <a:picLocks noChangeAspect="1"/>
          </p:cNvPicPr>
          <p:nvPr/>
        </p:nvPicPr>
        <p:blipFill>
          <a:blip r:embed="rId3"/>
          <a:stretch>
            <a:fillRect/>
          </a:stretch>
        </p:blipFill>
        <p:spPr>
          <a:xfrm>
            <a:off x="4150383" y="1147103"/>
            <a:ext cx="3560000" cy="5606667"/>
          </a:xfrm>
          <a:prstGeom prst="rect">
            <a:avLst/>
          </a:prstGeom>
        </p:spPr>
      </p:pic>
    </p:spTree>
    <p:extLst>
      <p:ext uri="{BB962C8B-B14F-4D97-AF65-F5344CB8AC3E}">
        <p14:creationId xmlns:p14="http://schemas.microsoft.com/office/powerpoint/2010/main" val="569644424"/>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215416"/>
            <a:ext cx="7519988" cy="792506"/>
            <a:chOff x="2320698" y="526834"/>
            <a:chExt cx="7519988" cy="792506"/>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4055148" y="526834"/>
              <a:ext cx="4051091" cy="584767"/>
            </a:xfrm>
            <a:prstGeom prst="rect">
              <a:avLst/>
            </a:prstGeom>
            <a:noFill/>
            <a:ln w="9525">
              <a:noFill/>
              <a:miter/>
            </a:ln>
          </p:spPr>
          <p:txBody>
            <a:bodyPr wrap="none" lIns="91431" tIns="45716" rIns="91431" bIns="45716">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39.</a:t>
              </a: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SRS</a:t>
              </a:r>
              <a:r>
                <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评审内容修改</a:t>
              </a:r>
              <a:endPar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6" name="图片 5">
            <a:extLst>
              <a:ext uri="{FF2B5EF4-FFF2-40B4-BE49-F238E27FC236}">
                <a16:creationId xmlns:a16="http://schemas.microsoft.com/office/drawing/2014/main" id="{20D533FB-800E-48BE-BFB6-5B98AAD6AEC2}"/>
              </a:ext>
            </a:extLst>
          </p:cNvPr>
          <p:cNvPicPr>
            <a:picLocks noChangeAspect="1"/>
          </p:cNvPicPr>
          <p:nvPr/>
        </p:nvPicPr>
        <p:blipFill>
          <a:blip r:embed="rId3"/>
          <a:stretch>
            <a:fillRect/>
          </a:stretch>
        </p:blipFill>
        <p:spPr>
          <a:xfrm>
            <a:off x="2698063" y="2710762"/>
            <a:ext cx="6794286" cy="2198476"/>
          </a:xfrm>
          <a:prstGeom prst="rect">
            <a:avLst/>
          </a:prstGeom>
        </p:spPr>
      </p:pic>
    </p:spTree>
    <p:extLst>
      <p:ext uri="{BB962C8B-B14F-4D97-AF65-F5344CB8AC3E}">
        <p14:creationId xmlns:p14="http://schemas.microsoft.com/office/powerpoint/2010/main" val="3609291644"/>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215416"/>
            <a:ext cx="7519988" cy="792506"/>
            <a:chOff x="2320698" y="526834"/>
            <a:chExt cx="7519988" cy="792506"/>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4310827" y="526834"/>
              <a:ext cx="3539732" cy="584767"/>
            </a:xfrm>
            <a:prstGeom prst="rect">
              <a:avLst/>
            </a:prstGeom>
            <a:noFill/>
            <a:ln w="9525">
              <a:noFill/>
              <a:miter/>
            </a:ln>
          </p:spPr>
          <p:txBody>
            <a:bodyPr wrap="none" lIns="91431" tIns="45716" rIns="91431" bIns="45716">
              <a:spAutoFit/>
            </a:bodyPr>
            <a:lstStyle/>
            <a:p>
              <a:pPr lvl="0" algn="ct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40</a:t>
              </a: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 SRS Baseline</a:t>
              </a:r>
              <a:endPar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2" name="图片 1">
            <a:extLst>
              <a:ext uri="{FF2B5EF4-FFF2-40B4-BE49-F238E27FC236}">
                <a16:creationId xmlns:a16="http://schemas.microsoft.com/office/drawing/2014/main" id="{6D20D616-549E-43DE-A76A-95EF17FA3F96}"/>
              </a:ext>
            </a:extLst>
          </p:cNvPr>
          <p:cNvPicPr>
            <a:picLocks noChangeAspect="1"/>
          </p:cNvPicPr>
          <p:nvPr/>
        </p:nvPicPr>
        <p:blipFill>
          <a:blip r:embed="rId3"/>
          <a:stretch>
            <a:fillRect/>
          </a:stretch>
        </p:blipFill>
        <p:spPr>
          <a:xfrm>
            <a:off x="1254028" y="1233972"/>
            <a:ext cx="10115550" cy="5410200"/>
          </a:xfrm>
          <a:prstGeom prst="rect">
            <a:avLst/>
          </a:prstGeom>
        </p:spPr>
      </p:pic>
    </p:spTree>
    <p:extLst>
      <p:ext uri="{BB962C8B-B14F-4D97-AF65-F5344CB8AC3E}">
        <p14:creationId xmlns:p14="http://schemas.microsoft.com/office/powerpoint/2010/main" val="1553475977"/>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215416"/>
            <a:ext cx="7519988" cy="792506"/>
            <a:chOff x="2320698" y="526834"/>
            <a:chExt cx="7519988" cy="792506"/>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4384566" y="526834"/>
              <a:ext cx="3392257" cy="584767"/>
            </a:xfrm>
            <a:prstGeom prst="rect">
              <a:avLst/>
            </a:prstGeom>
            <a:noFill/>
            <a:ln w="9525">
              <a:noFill/>
              <a:miter/>
            </a:ln>
          </p:spPr>
          <p:txBody>
            <a:bodyPr wrap="none" lIns="91431" tIns="45716" rIns="91431" bIns="45716">
              <a:spAutoFit/>
            </a:bodyPr>
            <a:lstStyle/>
            <a:p>
              <a:pPr lvl="0" algn="ct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41</a:t>
              </a: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需求管理工具</a:t>
              </a:r>
              <a:endPar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4" name="图片 3">
            <a:extLst>
              <a:ext uri="{FF2B5EF4-FFF2-40B4-BE49-F238E27FC236}">
                <a16:creationId xmlns:a16="http://schemas.microsoft.com/office/drawing/2014/main" id="{AD8B55F0-C45F-4193-907D-9C04C7C3D7E2}"/>
              </a:ext>
            </a:extLst>
          </p:cNvPr>
          <p:cNvPicPr>
            <a:picLocks noChangeAspect="1"/>
          </p:cNvPicPr>
          <p:nvPr/>
        </p:nvPicPr>
        <p:blipFill>
          <a:blip r:embed="rId3"/>
          <a:stretch>
            <a:fillRect/>
          </a:stretch>
        </p:blipFill>
        <p:spPr>
          <a:xfrm>
            <a:off x="513224" y="1384286"/>
            <a:ext cx="6377143" cy="4851428"/>
          </a:xfrm>
          <a:prstGeom prst="rect">
            <a:avLst/>
          </a:prstGeom>
        </p:spPr>
      </p:pic>
      <p:pic>
        <p:nvPicPr>
          <p:cNvPr id="6" name="图片 5">
            <a:extLst>
              <a:ext uri="{FF2B5EF4-FFF2-40B4-BE49-F238E27FC236}">
                <a16:creationId xmlns:a16="http://schemas.microsoft.com/office/drawing/2014/main" id="{E027755A-65F6-46F7-9626-4678FFFA8172}"/>
              </a:ext>
            </a:extLst>
          </p:cNvPr>
          <p:cNvPicPr>
            <a:picLocks noChangeAspect="1"/>
          </p:cNvPicPr>
          <p:nvPr/>
        </p:nvPicPr>
        <p:blipFill>
          <a:blip r:embed="rId4"/>
          <a:stretch>
            <a:fillRect/>
          </a:stretch>
        </p:blipFill>
        <p:spPr>
          <a:xfrm>
            <a:off x="7384740" y="1169942"/>
            <a:ext cx="4224894" cy="5151566"/>
          </a:xfrm>
          <a:prstGeom prst="rect">
            <a:avLst/>
          </a:prstGeom>
        </p:spPr>
      </p:pic>
    </p:spTree>
    <p:extLst>
      <p:ext uri="{BB962C8B-B14F-4D97-AF65-F5344CB8AC3E}">
        <p14:creationId xmlns:p14="http://schemas.microsoft.com/office/powerpoint/2010/main" val="1888098739"/>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215416"/>
            <a:ext cx="7519988" cy="792506"/>
            <a:chOff x="2320698" y="526834"/>
            <a:chExt cx="7519988" cy="792506"/>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4180279" y="526834"/>
              <a:ext cx="3800831" cy="584767"/>
            </a:xfrm>
            <a:prstGeom prst="rect">
              <a:avLst/>
            </a:prstGeom>
            <a:noFill/>
            <a:ln w="9525">
              <a:noFill/>
              <a:miter/>
            </a:ln>
          </p:spPr>
          <p:txBody>
            <a:bodyPr wrap="none" lIns="91431" tIns="45716" rIns="91431" bIns="45716">
              <a:spAutoFit/>
            </a:bodyPr>
            <a:lstStyle/>
            <a:p>
              <a:pPr lvl="0" algn="ct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42</a:t>
              </a: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 CCB</a:t>
              </a:r>
              <a:r>
                <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章程和人选</a:t>
              </a:r>
              <a:endPar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graphicFrame>
        <p:nvGraphicFramePr>
          <p:cNvPr id="2" name="表格 1">
            <a:extLst>
              <a:ext uri="{FF2B5EF4-FFF2-40B4-BE49-F238E27FC236}">
                <a16:creationId xmlns:a16="http://schemas.microsoft.com/office/drawing/2014/main" id="{824BF193-7695-4715-99BD-DD80E7B35BA9}"/>
              </a:ext>
            </a:extLst>
          </p:cNvPr>
          <p:cNvGraphicFramePr>
            <a:graphicFrameLocks noGrp="1"/>
          </p:cNvGraphicFramePr>
          <p:nvPr>
            <p:extLst>
              <p:ext uri="{D42A27DB-BD31-4B8C-83A1-F6EECF244321}">
                <p14:modId xmlns:p14="http://schemas.microsoft.com/office/powerpoint/2010/main" val="1404056554"/>
              </p:ext>
            </p:extLst>
          </p:nvPr>
        </p:nvGraphicFramePr>
        <p:xfrm>
          <a:off x="131921" y="1169942"/>
          <a:ext cx="5668010" cy="3291840"/>
        </p:xfrm>
        <a:graphic>
          <a:graphicData uri="http://schemas.openxmlformats.org/drawingml/2006/table">
            <a:tbl>
              <a:tblPr/>
              <a:tblGrid>
                <a:gridCol w="838951">
                  <a:extLst>
                    <a:ext uri="{9D8B030D-6E8A-4147-A177-3AD203B41FA5}">
                      <a16:colId xmlns:a16="http://schemas.microsoft.com/office/drawing/2014/main" val="36723781"/>
                    </a:ext>
                  </a:extLst>
                </a:gridCol>
                <a:gridCol w="914400">
                  <a:extLst>
                    <a:ext uri="{9D8B030D-6E8A-4147-A177-3AD203B41FA5}">
                      <a16:colId xmlns:a16="http://schemas.microsoft.com/office/drawing/2014/main" val="271274985"/>
                    </a:ext>
                  </a:extLst>
                </a:gridCol>
                <a:gridCol w="925714">
                  <a:extLst>
                    <a:ext uri="{9D8B030D-6E8A-4147-A177-3AD203B41FA5}">
                      <a16:colId xmlns:a16="http://schemas.microsoft.com/office/drawing/2014/main" val="3551504334"/>
                    </a:ext>
                  </a:extLst>
                </a:gridCol>
                <a:gridCol w="1218089">
                  <a:extLst>
                    <a:ext uri="{9D8B030D-6E8A-4147-A177-3AD203B41FA5}">
                      <a16:colId xmlns:a16="http://schemas.microsoft.com/office/drawing/2014/main" val="3836732367"/>
                    </a:ext>
                  </a:extLst>
                </a:gridCol>
                <a:gridCol w="1770856">
                  <a:extLst>
                    <a:ext uri="{9D8B030D-6E8A-4147-A177-3AD203B41FA5}">
                      <a16:colId xmlns:a16="http://schemas.microsoft.com/office/drawing/2014/main" val="4097340789"/>
                    </a:ext>
                  </a:extLst>
                </a:gridCol>
              </a:tblGrid>
              <a:tr h="0">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ctr">
                        <a:spcAft>
                          <a:spcPts val="0"/>
                        </a:spcAft>
                      </a:pPr>
                      <a:r>
                        <a:rPr lang="zh-CN" sz="1800" kern="100">
                          <a:effectLst/>
                        </a:rPr>
                        <a:t>姓名</a:t>
                      </a:r>
                      <a:endParaRPr lang="zh-CN" sz="1800" kern="1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ctr">
                        <a:spcAft>
                          <a:spcPts val="0"/>
                        </a:spcAft>
                      </a:pPr>
                      <a:r>
                        <a:rPr lang="zh-CN" sz="1800" kern="100">
                          <a:effectLst/>
                        </a:rPr>
                        <a:t>职称</a:t>
                      </a:r>
                      <a:endParaRPr lang="zh-CN" sz="1800" kern="1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ctr">
                        <a:spcAft>
                          <a:spcPts val="0"/>
                        </a:spcAft>
                      </a:pPr>
                      <a:r>
                        <a:rPr lang="zh-CN" sz="1800" kern="100">
                          <a:effectLst/>
                        </a:rPr>
                        <a:t>职位</a:t>
                      </a:r>
                      <a:endParaRPr lang="zh-CN" sz="1800" kern="1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ctr">
                        <a:spcAft>
                          <a:spcPts val="0"/>
                        </a:spcAft>
                      </a:pPr>
                      <a:r>
                        <a:rPr lang="zh-CN" sz="1800" kern="100">
                          <a:effectLst/>
                        </a:rPr>
                        <a:t>学号</a:t>
                      </a:r>
                      <a:endParaRPr lang="zh-CN" sz="1800" kern="1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ctr">
                        <a:spcAft>
                          <a:spcPts val="0"/>
                        </a:spcAft>
                      </a:pPr>
                      <a:r>
                        <a:rPr lang="zh-CN" sz="1800" kern="100" dirty="0">
                          <a:effectLst/>
                        </a:rPr>
                        <a:t>联系方式</a:t>
                      </a:r>
                      <a:endParaRPr lang="zh-CN" sz="1800" kern="100" dirty="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371923912"/>
                  </a:ext>
                </a:extLst>
              </a:tr>
              <a:tr h="0">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just">
                        <a:spcAft>
                          <a:spcPts val="0"/>
                        </a:spcAft>
                      </a:pPr>
                      <a:r>
                        <a:rPr lang="zh-CN" sz="1800" kern="100">
                          <a:effectLst/>
                        </a:rPr>
                        <a:t>黄叶轩</a:t>
                      </a:r>
                      <a:endParaRPr lang="zh-CN" sz="1800" kern="1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just">
                        <a:spcAft>
                          <a:spcPts val="0"/>
                        </a:spcAft>
                      </a:pPr>
                      <a:r>
                        <a:rPr lang="en-US" sz="1800" kern="100">
                          <a:effectLst/>
                        </a:rPr>
                        <a:t>CCB</a:t>
                      </a:r>
                      <a:r>
                        <a:rPr lang="zh-CN" sz="1800" kern="100">
                          <a:effectLst/>
                        </a:rPr>
                        <a:t>主席</a:t>
                      </a:r>
                      <a:endParaRPr lang="zh-CN" sz="1800" kern="1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ctr">
                        <a:spcAft>
                          <a:spcPts val="0"/>
                        </a:spcAft>
                      </a:pPr>
                      <a:r>
                        <a:rPr lang="en-US" sz="1800" kern="100">
                          <a:effectLst/>
                        </a:rPr>
                        <a:t>G15</a:t>
                      </a:r>
                      <a:r>
                        <a:rPr lang="zh-CN" sz="1800" kern="100">
                          <a:effectLst/>
                        </a:rPr>
                        <a:t>小组组长</a:t>
                      </a:r>
                      <a:endParaRPr lang="zh-CN" sz="1800" kern="1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just">
                        <a:spcAft>
                          <a:spcPts val="0"/>
                        </a:spcAft>
                      </a:pPr>
                      <a:r>
                        <a:rPr lang="en-US" sz="1800" kern="100">
                          <a:effectLst/>
                        </a:rPr>
                        <a:t>31601246</a:t>
                      </a:r>
                      <a:endParaRPr lang="zh-CN" sz="1800" kern="1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just">
                        <a:spcAft>
                          <a:spcPts val="0"/>
                        </a:spcAft>
                      </a:pPr>
                      <a:r>
                        <a:rPr lang="en-US" sz="1800" kern="100">
                          <a:effectLst/>
                        </a:rPr>
                        <a:t>31601246@stu.zucc.edu.cn</a:t>
                      </a:r>
                      <a:endParaRPr lang="zh-CN" sz="1800" kern="1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1722013805"/>
                  </a:ext>
                </a:extLst>
              </a:tr>
              <a:tr h="0">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just">
                        <a:spcAft>
                          <a:spcPts val="0"/>
                        </a:spcAft>
                      </a:pPr>
                      <a:r>
                        <a:rPr lang="zh-CN" sz="1800" kern="100">
                          <a:effectLst/>
                        </a:rPr>
                        <a:t>刘向辉</a:t>
                      </a:r>
                      <a:endParaRPr lang="zh-CN" sz="1800" kern="1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just">
                        <a:spcAft>
                          <a:spcPts val="0"/>
                        </a:spcAft>
                      </a:pPr>
                      <a:r>
                        <a:rPr lang="en-US" sz="1800" kern="100">
                          <a:effectLst/>
                        </a:rPr>
                        <a:t>CCB</a:t>
                      </a:r>
                      <a:r>
                        <a:rPr lang="zh-CN" sz="1800" kern="100">
                          <a:effectLst/>
                        </a:rPr>
                        <a:t>成员</a:t>
                      </a:r>
                      <a:endParaRPr lang="zh-CN" sz="1800" kern="1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ctr">
                        <a:spcAft>
                          <a:spcPts val="0"/>
                        </a:spcAft>
                      </a:pPr>
                      <a:r>
                        <a:rPr lang="zh-CN" sz="1800" kern="100">
                          <a:effectLst/>
                        </a:rPr>
                        <a:t>技术支持</a:t>
                      </a:r>
                      <a:endParaRPr lang="zh-CN" sz="1800" kern="1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just">
                        <a:spcAft>
                          <a:spcPts val="0"/>
                        </a:spcAft>
                      </a:pPr>
                      <a:r>
                        <a:rPr lang="en-US" sz="1800" kern="100" dirty="0">
                          <a:effectLst/>
                        </a:rPr>
                        <a:t>31601401</a:t>
                      </a:r>
                      <a:endParaRPr lang="zh-CN" sz="1800" kern="100" dirty="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just">
                        <a:spcAft>
                          <a:spcPts val="0"/>
                        </a:spcAft>
                      </a:pPr>
                      <a:r>
                        <a:rPr lang="en-US" sz="1800" kern="100" dirty="0">
                          <a:effectLst/>
                        </a:rPr>
                        <a:t>31601401@stu.zucc.edu.cn</a:t>
                      </a:r>
                      <a:endParaRPr lang="zh-CN" sz="1800" kern="100" dirty="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3075361965"/>
                  </a:ext>
                </a:extLst>
              </a:tr>
              <a:tr h="0">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just">
                        <a:spcAft>
                          <a:spcPts val="0"/>
                        </a:spcAft>
                      </a:pPr>
                      <a:r>
                        <a:rPr lang="zh-CN" sz="1800" kern="100">
                          <a:effectLst/>
                        </a:rPr>
                        <a:t>潘琳</a:t>
                      </a:r>
                      <a:endParaRPr lang="zh-CN" sz="1800" kern="1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just">
                        <a:spcAft>
                          <a:spcPts val="0"/>
                        </a:spcAft>
                      </a:pPr>
                      <a:r>
                        <a:rPr lang="en-US" sz="1800" kern="100">
                          <a:effectLst/>
                        </a:rPr>
                        <a:t>CCB</a:t>
                      </a:r>
                      <a:r>
                        <a:rPr lang="zh-CN" sz="1800" kern="100">
                          <a:effectLst/>
                        </a:rPr>
                        <a:t>成员</a:t>
                      </a:r>
                      <a:endParaRPr lang="zh-CN" sz="1800" kern="1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ctr">
                        <a:spcAft>
                          <a:spcPts val="0"/>
                        </a:spcAft>
                      </a:pPr>
                      <a:r>
                        <a:rPr lang="zh-CN" sz="1800" kern="100">
                          <a:effectLst/>
                        </a:rPr>
                        <a:t>管理员客户代表</a:t>
                      </a:r>
                      <a:endParaRPr lang="zh-CN" sz="1800" kern="1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just">
                        <a:spcAft>
                          <a:spcPts val="0"/>
                        </a:spcAft>
                      </a:pPr>
                      <a:r>
                        <a:rPr lang="en-US" sz="1800" kern="100" dirty="0">
                          <a:effectLst/>
                        </a:rPr>
                        <a:t> </a:t>
                      </a:r>
                      <a:endParaRPr lang="zh-CN" sz="1800" kern="100" dirty="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just">
                        <a:spcAft>
                          <a:spcPts val="0"/>
                        </a:spcAft>
                      </a:pPr>
                      <a:r>
                        <a:rPr lang="en-US" sz="1800" kern="100" dirty="0">
                          <a:effectLst/>
                        </a:rPr>
                        <a:t>ohllin@163.com</a:t>
                      </a:r>
                      <a:endParaRPr lang="zh-CN" sz="1800" kern="100" dirty="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1268579815"/>
                  </a:ext>
                </a:extLst>
              </a:tr>
              <a:tr h="0">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just">
                        <a:spcAft>
                          <a:spcPts val="0"/>
                        </a:spcAft>
                      </a:pPr>
                      <a:r>
                        <a:rPr lang="zh-CN" sz="1800" kern="100">
                          <a:effectLst/>
                        </a:rPr>
                        <a:t>李逸欢</a:t>
                      </a:r>
                      <a:endParaRPr lang="zh-CN" sz="1800" kern="1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just">
                        <a:spcAft>
                          <a:spcPts val="0"/>
                        </a:spcAft>
                      </a:pPr>
                      <a:r>
                        <a:rPr lang="en-US" sz="1800" kern="100">
                          <a:effectLst/>
                        </a:rPr>
                        <a:t>CCB</a:t>
                      </a:r>
                      <a:r>
                        <a:rPr lang="zh-CN" sz="1800" kern="100">
                          <a:effectLst/>
                        </a:rPr>
                        <a:t>成员</a:t>
                      </a:r>
                      <a:endParaRPr lang="zh-CN" sz="1800" kern="1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ctr">
                        <a:spcAft>
                          <a:spcPts val="0"/>
                        </a:spcAft>
                      </a:pPr>
                      <a:r>
                        <a:rPr lang="zh-CN" sz="1800" kern="100">
                          <a:effectLst/>
                        </a:rPr>
                        <a:t>开发人员</a:t>
                      </a:r>
                      <a:endParaRPr lang="zh-CN" sz="1800" kern="1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just">
                        <a:spcAft>
                          <a:spcPts val="0"/>
                        </a:spcAft>
                      </a:pPr>
                      <a:r>
                        <a:rPr lang="en-US" sz="1800" kern="100">
                          <a:effectLst/>
                        </a:rPr>
                        <a:t>31601397</a:t>
                      </a:r>
                      <a:endParaRPr lang="zh-CN" sz="1800" kern="1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just">
                        <a:spcAft>
                          <a:spcPts val="0"/>
                        </a:spcAft>
                      </a:pPr>
                      <a:r>
                        <a:rPr lang="en-US" sz="1800" kern="100">
                          <a:effectLst/>
                        </a:rPr>
                        <a:t>31601397@stu.zucc.edu.cn</a:t>
                      </a:r>
                      <a:endParaRPr lang="zh-CN" sz="1800" kern="1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1092611159"/>
                  </a:ext>
                </a:extLst>
              </a:tr>
              <a:tr h="0">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just">
                        <a:spcAft>
                          <a:spcPts val="0"/>
                        </a:spcAft>
                      </a:pPr>
                      <a:r>
                        <a:rPr lang="zh-CN" sz="1800" kern="100">
                          <a:effectLst/>
                        </a:rPr>
                        <a:t>林鑫</a:t>
                      </a:r>
                      <a:endParaRPr lang="zh-CN" sz="1800" kern="1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just">
                        <a:spcAft>
                          <a:spcPts val="0"/>
                        </a:spcAft>
                      </a:pPr>
                      <a:r>
                        <a:rPr lang="en-US" sz="1800" kern="100">
                          <a:effectLst/>
                        </a:rPr>
                        <a:t>CCB</a:t>
                      </a:r>
                      <a:r>
                        <a:rPr lang="zh-CN" sz="1800" kern="100">
                          <a:effectLst/>
                        </a:rPr>
                        <a:t>成员</a:t>
                      </a:r>
                      <a:endParaRPr lang="zh-CN" sz="1800" kern="1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ctr">
                        <a:spcAft>
                          <a:spcPts val="0"/>
                        </a:spcAft>
                      </a:pPr>
                      <a:r>
                        <a:rPr lang="zh-CN" sz="1800" kern="100">
                          <a:effectLst/>
                        </a:rPr>
                        <a:t>开发人员</a:t>
                      </a:r>
                      <a:endParaRPr lang="zh-CN" sz="1800" kern="1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just">
                        <a:spcAft>
                          <a:spcPts val="0"/>
                        </a:spcAft>
                      </a:pPr>
                      <a:r>
                        <a:rPr lang="en-US" sz="1800" kern="100">
                          <a:effectLst/>
                        </a:rPr>
                        <a:t>31601399</a:t>
                      </a:r>
                      <a:endParaRPr lang="zh-CN" sz="1800" kern="1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just">
                        <a:spcAft>
                          <a:spcPts val="0"/>
                        </a:spcAft>
                      </a:pPr>
                      <a:r>
                        <a:rPr lang="en-US" sz="1800" kern="100" dirty="0">
                          <a:effectLst/>
                        </a:rPr>
                        <a:t>31601399@stu.zucc.edu.cn</a:t>
                      </a:r>
                      <a:endParaRPr lang="zh-CN" sz="1800" kern="100" dirty="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2613001515"/>
                  </a:ext>
                </a:extLst>
              </a:tr>
            </a:tbl>
          </a:graphicData>
        </a:graphic>
      </p:graphicFrame>
      <p:pic>
        <p:nvPicPr>
          <p:cNvPr id="6" name="图片 5">
            <a:extLst>
              <a:ext uri="{FF2B5EF4-FFF2-40B4-BE49-F238E27FC236}">
                <a16:creationId xmlns:a16="http://schemas.microsoft.com/office/drawing/2014/main" id="{657C705E-A00F-47E9-8F76-0343F5822E73}"/>
              </a:ext>
            </a:extLst>
          </p:cNvPr>
          <p:cNvPicPr>
            <a:picLocks noChangeAspect="1"/>
          </p:cNvPicPr>
          <p:nvPr/>
        </p:nvPicPr>
        <p:blipFill>
          <a:blip r:embed="rId3"/>
          <a:stretch>
            <a:fillRect/>
          </a:stretch>
        </p:blipFill>
        <p:spPr>
          <a:xfrm>
            <a:off x="6845838" y="1169942"/>
            <a:ext cx="4816257" cy="3987130"/>
          </a:xfrm>
          <a:prstGeom prst="rect">
            <a:avLst/>
          </a:prstGeom>
        </p:spPr>
      </p:pic>
      <p:pic>
        <p:nvPicPr>
          <p:cNvPr id="8" name="图片 7">
            <a:extLst>
              <a:ext uri="{FF2B5EF4-FFF2-40B4-BE49-F238E27FC236}">
                <a16:creationId xmlns:a16="http://schemas.microsoft.com/office/drawing/2014/main" id="{B0BECA88-9CD6-48D6-93F1-015A8EA1BEA0}"/>
              </a:ext>
            </a:extLst>
          </p:cNvPr>
          <p:cNvPicPr>
            <a:picLocks noChangeAspect="1"/>
          </p:cNvPicPr>
          <p:nvPr/>
        </p:nvPicPr>
        <p:blipFill>
          <a:blip r:embed="rId4"/>
          <a:stretch>
            <a:fillRect/>
          </a:stretch>
        </p:blipFill>
        <p:spPr>
          <a:xfrm>
            <a:off x="1592545" y="4478965"/>
            <a:ext cx="2561905" cy="2314286"/>
          </a:xfrm>
          <a:prstGeom prst="rect">
            <a:avLst/>
          </a:prstGeom>
        </p:spPr>
      </p:pic>
    </p:spTree>
    <p:extLst>
      <p:ext uri="{BB962C8B-B14F-4D97-AF65-F5344CB8AC3E}">
        <p14:creationId xmlns:p14="http://schemas.microsoft.com/office/powerpoint/2010/main" val="2351845065"/>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215416"/>
            <a:ext cx="7519988" cy="792506"/>
            <a:chOff x="2320698" y="526834"/>
            <a:chExt cx="7519988" cy="792506"/>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4384566" y="526834"/>
              <a:ext cx="3392257" cy="584767"/>
            </a:xfrm>
            <a:prstGeom prst="rect">
              <a:avLst/>
            </a:prstGeom>
            <a:noFill/>
            <a:ln w="9525">
              <a:noFill/>
              <a:miter/>
            </a:ln>
          </p:spPr>
          <p:txBody>
            <a:bodyPr wrap="none" lIns="91431" tIns="45716" rIns="91431" bIns="45716">
              <a:spAutoFit/>
            </a:bodyPr>
            <a:lstStyle/>
            <a:p>
              <a:pPr lvl="0" algn="ct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43</a:t>
              </a: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需求变更报告</a:t>
              </a:r>
              <a:endPar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9" name="图片 8">
            <a:extLst>
              <a:ext uri="{FF2B5EF4-FFF2-40B4-BE49-F238E27FC236}">
                <a16:creationId xmlns:a16="http://schemas.microsoft.com/office/drawing/2014/main" id="{2AC177CF-77D4-46A9-8D87-C0956BE26A68}"/>
              </a:ext>
            </a:extLst>
          </p:cNvPr>
          <p:cNvPicPr>
            <a:picLocks noChangeAspect="1"/>
          </p:cNvPicPr>
          <p:nvPr/>
        </p:nvPicPr>
        <p:blipFill>
          <a:blip r:embed="rId3"/>
          <a:stretch>
            <a:fillRect/>
          </a:stretch>
        </p:blipFill>
        <p:spPr>
          <a:xfrm>
            <a:off x="6599394" y="1129304"/>
            <a:ext cx="4767428" cy="5469151"/>
          </a:xfrm>
          <a:prstGeom prst="rect">
            <a:avLst/>
          </a:prstGeom>
        </p:spPr>
      </p:pic>
      <p:pic>
        <p:nvPicPr>
          <p:cNvPr id="12" name="图片 11">
            <a:extLst>
              <a:ext uri="{FF2B5EF4-FFF2-40B4-BE49-F238E27FC236}">
                <a16:creationId xmlns:a16="http://schemas.microsoft.com/office/drawing/2014/main" id="{ECBC133F-ECD0-4964-9CF2-3E07837A1C86}"/>
              </a:ext>
            </a:extLst>
          </p:cNvPr>
          <p:cNvPicPr>
            <a:picLocks noChangeAspect="1"/>
          </p:cNvPicPr>
          <p:nvPr/>
        </p:nvPicPr>
        <p:blipFill>
          <a:blip r:embed="rId4"/>
          <a:stretch>
            <a:fillRect/>
          </a:stretch>
        </p:blipFill>
        <p:spPr>
          <a:xfrm>
            <a:off x="1291590" y="1169943"/>
            <a:ext cx="4299429" cy="5428512"/>
          </a:xfrm>
          <a:prstGeom prst="rect">
            <a:avLst/>
          </a:prstGeom>
        </p:spPr>
      </p:pic>
    </p:spTree>
    <p:extLst>
      <p:ext uri="{BB962C8B-B14F-4D97-AF65-F5344CB8AC3E}">
        <p14:creationId xmlns:p14="http://schemas.microsoft.com/office/powerpoint/2010/main" val="3824380915"/>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215416"/>
            <a:ext cx="7519988" cy="792506"/>
            <a:chOff x="2320698" y="526834"/>
            <a:chExt cx="7519988" cy="792506"/>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4384565" y="526834"/>
              <a:ext cx="3392257" cy="584767"/>
            </a:xfrm>
            <a:prstGeom prst="rect">
              <a:avLst/>
            </a:prstGeom>
            <a:noFill/>
            <a:ln w="9525">
              <a:noFill/>
              <a:miter/>
            </a:ln>
          </p:spPr>
          <p:txBody>
            <a:bodyPr wrap="none" lIns="91431" tIns="45716" rIns="91431" bIns="45716">
              <a:spAutoFit/>
            </a:bodyPr>
            <a:lstStyle/>
            <a:p>
              <a:pPr lvl="0" algn="ct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44</a:t>
              </a: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需求变更影响</a:t>
              </a:r>
              <a:endPar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4" name="图片 3">
            <a:extLst>
              <a:ext uri="{FF2B5EF4-FFF2-40B4-BE49-F238E27FC236}">
                <a16:creationId xmlns:a16="http://schemas.microsoft.com/office/drawing/2014/main" id="{2A509EE6-FD67-4FBD-BD2E-8CAADCF1AF45}"/>
              </a:ext>
            </a:extLst>
          </p:cNvPr>
          <p:cNvPicPr>
            <a:picLocks noChangeAspect="1"/>
          </p:cNvPicPr>
          <p:nvPr/>
        </p:nvPicPr>
        <p:blipFill>
          <a:blip r:embed="rId3"/>
          <a:stretch>
            <a:fillRect/>
          </a:stretch>
        </p:blipFill>
        <p:spPr>
          <a:xfrm>
            <a:off x="3269465" y="1721939"/>
            <a:ext cx="5651482" cy="4176122"/>
          </a:xfrm>
          <a:prstGeom prst="rect">
            <a:avLst/>
          </a:prstGeom>
        </p:spPr>
      </p:pic>
    </p:spTree>
    <p:extLst>
      <p:ext uri="{BB962C8B-B14F-4D97-AF65-F5344CB8AC3E}">
        <p14:creationId xmlns:p14="http://schemas.microsoft.com/office/powerpoint/2010/main" val="1110016023"/>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215416"/>
            <a:ext cx="7519988" cy="792506"/>
            <a:chOff x="2320698" y="526834"/>
            <a:chExt cx="7519988" cy="792506"/>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2804004" y="526834"/>
              <a:ext cx="6553379" cy="584767"/>
            </a:xfrm>
            <a:prstGeom prst="rect">
              <a:avLst/>
            </a:prstGeom>
            <a:noFill/>
            <a:ln w="9525">
              <a:noFill/>
              <a:miter/>
            </a:ln>
          </p:spPr>
          <p:txBody>
            <a:bodyPr wrap="none" lIns="91431" tIns="45716" rIns="91431" bIns="45716">
              <a:spAutoFit/>
            </a:bodyPr>
            <a:lstStyle/>
            <a:p>
              <a:pPr lvl="0" algn="ct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45</a:t>
              </a: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建议的变更如何影响任务的执行</a:t>
              </a:r>
              <a:endPar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2" name="图片 1">
            <a:extLst>
              <a:ext uri="{FF2B5EF4-FFF2-40B4-BE49-F238E27FC236}">
                <a16:creationId xmlns:a16="http://schemas.microsoft.com/office/drawing/2014/main" id="{6266BBF3-8096-4309-B419-F62D96D38A64}"/>
              </a:ext>
            </a:extLst>
          </p:cNvPr>
          <p:cNvPicPr>
            <a:picLocks noChangeAspect="1"/>
          </p:cNvPicPr>
          <p:nvPr/>
        </p:nvPicPr>
        <p:blipFill>
          <a:blip r:embed="rId3"/>
          <a:stretch>
            <a:fillRect/>
          </a:stretch>
        </p:blipFill>
        <p:spPr>
          <a:xfrm>
            <a:off x="347272" y="1169942"/>
            <a:ext cx="6466667" cy="5190476"/>
          </a:xfrm>
          <a:prstGeom prst="rect">
            <a:avLst/>
          </a:prstGeom>
        </p:spPr>
      </p:pic>
      <p:pic>
        <p:nvPicPr>
          <p:cNvPr id="6" name="图片 5">
            <a:extLst>
              <a:ext uri="{FF2B5EF4-FFF2-40B4-BE49-F238E27FC236}">
                <a16:creationId xmlns:a16="http://schemas.microsoft.com/office/drawing/2014/main" id="{8CD00801-1F9C-4DBF-9C46-0D64C68CE3AB}"/>
              </a:ext>
            </a:extLst>
          </p:cNvPr>
          <p:cNvPicPr>
            <a:picLocks noChangeAspect="1"/>
          </p:cNvPicPr>
          <p:nvPr/>
        </p:nvPicPr>
        <p:blipFill>
          <a:blip r:embed="rId4"/>
          <a:stretch>
            <a:fillRect/>
          </a:stretch>
        </p:blipFill>
        <p:spPr>
          <a:xfrm>
            <a:off x="6459461" y="2560744"/>
            <a:ext cx="5383680" cy="1881334"/>
          </a:xfrm>
          <a:prstGeom prst="rect">
            <a:avLst/>
          </a:prstGeom>
        </p:spPr>
      </p:pic>
    </p:spTree>
    <p:extLst>
      <p:ext uri="{BB962C8B-B14F-4D97-AF65-F5344CB8AC3E}">
        <p14:creationId xmlns:p14="http://schemas.microsoft.com/office/powerpoint/2010/main" val="155675243"/>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3844438" y="541806"/>
              <a:ext cx="4501535" cy="584767"/>
            </a:xfrm>
            <a:prstGeom prst="rect">
              <a:avLst/>
            </a:prstGeom>
            <a:noFill/>
            <a:ln w="9525">
              <a:noFill/>
              <a:miter/>
            </a:ln>
          </p:spPr>
          <p:txBody>
            <a:bodyPr wrap="none" lIns="91431" tIns="45716" rIns="91431" bIns="45716">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46</a:t>
              </a: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界面原型（网页端）</a:t>
              </a:r>
              <a:endPar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4" name="图片 3">
            <a:extLst>
              <a:ext uri="{FF2B5EF4-FFF2-40B4-BE49-F238E27FC236}">
                <a16:creationId xmlns:a16="http://schemas.microsoft.com/office/drawing/2014/main" id="{4982AE22-313A-4AF2-9CDD-1BECC6C46F9A}"/>
              </a:ext>
            </a:extLst>
          </p:cNvPr>
          <p:cNvPicPr>
            <a:picLocks noChangeAspect="1"/>
          </p:cNvPicPr>
          <p:nvPr/>
        </p:nvPicPr>
        <p:blipFill>
          <a:blip r:embed="rId3"/>
          <a:stretch>
            <a:fillRect/>
          </a:stretch>
        </p:blipFill>
        <p:spPr>
          <a:xfrm>
            <a:off x="2744833" y="1817212"/>
            <a:ext cx="6974733" cy="4529598"/>
          </a:xfrm>
          <a:prstGeom prst="rect">
            <a:avLst/>
          </a:prstGeom>
        </p:spPr>
      </p:pic>
    </p:spTree>
    <p:extLst>
      <p:ext uri="{BB962C8B-B14F-4D97-AF65-F5344CB8AC3E}">
        <p14:creationId xmlns:p14="http://schemas.microsoft.com/office/powerpoint/2010/main" val="13089615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3830813" y="541806"/>
              <a:ext cx="4528786" cy="584767"/>
            </a:xfrm>
            <a:prstGeom prst="rect">
              <a:avLst/>
            </a:prstGeom>
            <a:noFill/>
            <a:ln w="9525">
              <a:noFill/>
              <a:miter/>
            </a:ln>
          </p:spPr>
          <p:txBody>
            <a:bodyPr wrap="none" lIns="91431" tIns="45716" rIns="91431" bIns="45716">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47</a:t>
              </a: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界面原型（</a:t>
              </a: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APP</a:t>
              </a:r>
              <a:r>
                <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端）</a:t>
              </a:r>
              <a:endPar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2" name="图片 1">
            <a:extLst>
              <a:ext uri="{FF2B5EF4-FFF2-40B4-BE49-F238E27FC236}">
                <a16:creationId xmlns:a16="http://schemas.microsoft.com/office/drawing/2014/main" id="{339F48F4-DAFA-4545-9AAE-7DA2F01A7F60}"/>
              </a:ext>
            </a:extLst>
          </p:cNvPr>
          <p:cNvPicPr>
            <a:picLocks noChangeAspect="1"/>
          </p:cNvPicPr>
          <p:nvPr/>
        </p:nvPicPr>
        <p:blipFill>
          <a:blip r:embed="rId3"/>
          <a:stretch>
            <a:fillRect/>
          </a:stretch>
        </p:blipFill>
        <p:spPr>
          <a:xfrm>
            <a:off x="4754700" y="1437361"/>
            <a:ext cx="2681010" cy="5216302"/>
          </a:xfrm>
          <a:prstGeom prst="rect">
            <a:avLst/>
          </a:prstGeom>
        </p:spPr>
      </p:pic>
    </p:spTree>
    <p:extLst>
      <p:ext uri="{BB962C8B-B14F-4D97-AF65-F5344CB8AC3E}">
        <p14:creationId xmlns:p14="http://schemas.microsoft.com/office/powerpoint/2010/main" val="29714064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4602245" y="541806"/>
              <a:ext cx="3017154"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4.</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需求项目计划</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4" name="图片 3">
            <a:extLst>
              <a:ext uri="{FF2B5EF4-FFF2-40B4-BE49-F238E27FC236}">
                <a16:creationId xmlns:a16="http://schemas.microsoft.com/office/drawing/2014/main" id="{1FD19567-5E08-444E-95DB-A3D60881340E}"/>
              </a:ext>
            </a:extLst>
          </p:cNvPr>
          <p:cNvPicPr>
            <a:picLocks noChangeAspect="1"/>
          </p:cNvPicPr>
          <p:nvPr/>
        </p:nvPicPr>
        <p:blipFill>
          <a:blip r:embed="rId3"/>
          <a:stretch>
            <a:fillRect/>
          </a:stretch>
        </p:blipFill>
        <p:spPr>
          <a:xfrm>
            <a:off x="0" y="1314590"/>
            <a:ext cx="3704000" cy="5227612"/>
          </a:xfrm>
          <a:prstGeom prst="rect">
            <a:avLst/>
          </a:prstGeom>
        </p:spPr>
      </p:pic>
      <p:pic>
        <p:nvPicPr>
          <p:cNvPr id="6" name="图片 5">
            <a:extLst>
              <a:ext uri="{FF2B5EF4-FFF2-40B4-BE49-F238E27FC236}">
                <a16:creationId xmlns:a16="http://schemas.microsoft.com/office/drawing/2014/main" id="{7251F3D5-A5F2-4A45-B035-E8EF6B58D15D}"/>
              </a:ext>
            </a:extLst>
          </p:cNvPr>
          <p:cNvPicPr>
            <a:picLocks noChangeAspect="1"/>
          </p:cNvPicPr>
          <p:nvPr/>
        </p:nvPicPr>
        <p:blipFill>
          <a:blip r:embed="rId4"/>
          <a:stretch>
            <a:fillRect/>
          </a:stretch>
        </p:blipFill>
        <p:spPr>
          <a:xfrm>
            <a:off x="3704000" y="1523333"/>
            <a:ext cx="4366667" cy="4573333"/>
          </a:xfrm>
          <a:prstGeom prst="rect">
            <a:avLst/>
          </a:prstGeom>
        </p:spPr>
      </p:pic>
      <p:pic>
        <p:nvPicPr>
          <p:cNvPr id="8" name="图片 7">
            <a:extLst>
              <a:ext uri="{FF2B5EF4-FFF2-40B4-BE49-F238E27FC236}">
                <a16:creationId xmlns:a16="http://schemas.microsoft.com/office/drawing/2014/main" id="{6EBFE92E-6372-4D72-8394-768D67244DB7}"/>
              </a:ext>
            </a:extLst>
          </p:cNvPr>
          <p:cNvPicPr>
            <a:picLocks noChangeAspect="1"/>
          </p:cNvPicPr>
          <p:nvPr/>
        </p:nvPicPr>
        <p:blipFill>
          <a:blip r:embed="rId5"/>
          <a:stretch>
            <a:fillRect/>
          </a:stretch>
        </p:blipFill>
        <p:spPr>
          <a:xfrm>
            <a:off x="7992696" y="2042255"/>
            <a:ext cx="4197717" cy="3294000"/>
          </a:xfrm>
          <a:prstGeom prst="rect">
            <a:avLst/>
          </a:prstGeom>
        </p:spPr>
      </p:pic>
    </p:spTree>
    <p:extLst>
      <p:ext uri="{BB962C8B-B14F-4D97-AF65-F5344CB8AC3E}">
        <p14:creationId xmlns:p14="http://schemas.microsoft.com/office/powerpoint/2010/main" val="25693637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4870361" y="541806"/>
              <a:ext cx="2449691" cy="584767"/>
            </a:xfrm>
            <a:prstGeom prst="rect">
              <a:avLst/>
            </a:prstGeom>
            <a:noFill/>
            <a:ln w="9525">
              <a:noFill/>
              <a:miter/>
            </a:ln>
          </p:spPr>
          <p:txBody>
            <a:bodyPr wrap="none" lIns="91431" tIns="45716" rIns="91431" bIns="45716">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48</a:t>
              </a: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后续计划</a:t>
              </a:r>
              <a:endPar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4" name="图片 3">
            <a:extLst>
              <a:ext uri="{FF2B5EF4-FFF2-40B4-BE49-F238E27FC236}">
                <a16:creationId xmlns:a16="http://schemas.microsoft.com/office/drawing/2014/main" id="{94E1E8A5-6727-4ABA-87AC-5A50B515ED2B}"/>
              </a:ext>
            </a:extLst>
          </p:cNvPr>
          <p:cNvPicPr>
            <a:picLocks noChangeAspect="1"/>
          </p:cNvPicPr>
          <p:nvPr/>
        </p:nvPicPr>
        <p:blipFill>
          <a:blip r:embed="rId3"/>
          <a:stretch>
            <a:fillRect/>
          </a:stretch>
        </p:blipFill>
        <p:spPr>
          <a:xfrm>
            <a:off x="4637206" y="2930571"/>
            <a:ext cx="2916000" cy="1758857"/>
          </a:xfrm>
          <a:prstGeom prst="rect">
            <a:avLst/>
          </a:prstGeom>
        </p:spPr>
      </p:pic>
    </p:spTree>
    <p:extLst>
      <p:ext uri="{BB962C8B-B14F-4D97-AF65-F5344CB8AC3E}">
        <p14:creationId xmlns:p14="http://schemas.microsoft.com/office/powerpoint/2010/main" val="29680271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4459993" y="541806"/>
              <a:ext cx="3270429" cy="584767"/>
            </a:xfrm>
            <a:prstGeom prst="rect">
              <a:avLst/>
            </a:prstGeom>
            <a:noFill/>
            <a:ln w="9525">
              <a:noFill/>
              <a:miter/>
            </a:ln>
          </p:spPr>
          <p:txBody>
            <a:bodyPr wrap="none" lIns="91431" tIns="45716" rIns="91431" bIns="45716">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49</a:t>
              </a: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课程外的作业</a:t>
              </a:r>
              <a:endPar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518318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4282253" y="541806"/>
              <a:ext cx="3625911" cy="584767"/>
            </a:xfrm>
            <a:prstGeom prst="rect">
              <a:avLst/>
            </a:prstGeom>
            <a:noFill/>
            <a:ln w="9525">
              <a:noFill/>
              <a:miter/>
            </a:ln>
          </p:spPr>
          <p:txBody>
            <a:bodyPr wrap="none" lIns="91431" tIns="45716" rIns="91431" bIns="45716">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50.TeamBuilding</a:t>
              </a: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2" name="图片 1">
            <a:extLst>
              <a:ext uri="{FF2B5EF4-FFF2-40B4-BE49-F238E27FC236}">
                <a16:creationId xmlns:a16="http://schemas.microsoft.com/office/drawing/2014/main" id="{1B47DF54-F6E2-4267-A03C-6E532BC08854}"/>
              </a:ext>
            </a:extLst>
          </p:cNvPr>
          <p:cNvPicPr>
            <a:picLocks noChangeAspect="1"/>
          </p:cNvPicPr>
          <p:nvPr/>
        </p:nvPicPr>
        <p:blipFill>
          <a:blip r:embed="rId3"/>
          <a:stretch>
            <a:fillRect/>
          </a:stretch>
        </p:blipFill>
        <p:spPr>
          <a:xfrm>
            <a:off x="7908164" y="1466600"/>
            <a:ext cx="2981202" cy="5303980"/>
          </a:xfrm>
          <a:prstGeom prst="rect">
            <a:avLst/>
          </a:prstGeom>
        </p:spPr>
      </p:pic>
      <p:pic>
        <p:nvPicPr>
          <p:cNvPr id="4" name="图片 3">
            <a:extLst>
              <a:ext uri="{FF2B5EF4-FFF2-40B4-BE49-F238E27FC236}">
                <a16:creationId xmlns:a16="http://schemas.microsoft.com/office/drawing/2014/main" id="{F04A6AD9-BE42-47C5-A893-EE559AF9CD23}"/>
              </a:ext>
            </a:extLst>
          </p:cNvPr>
          <p:cNvPicPr>
            <a:picLocks noChangeAspect="1"/>
          </p:cNvPicPr>
          <p:nvPr/>
        </p:nvPicPr>
        <p:blipFill>
          <a:blip r:embed="rId4"/>
          <a:stretch>
            <a:fillRect/>
          </a:stretch>
        </p:blipFill>
        <p:spPr>
          <a:xfrm>
            <a:off x="731452" y="1804035"/>
            <a:ext cx="5349240" cy="4011930"/>
          </a:xfrm>
          <a:prstGeom prst="rect">
            <a:avLst/>
          </a:prstGeom>
        </p:spPr>
      </p:pic>
    </p:spTree>
    <p:extLst>
      <p:ext uri="{BB962C8B-B14F-4D97-AF65-F5344CB8AC3E}">
        <p14:creationId xmlns:p14="http://schemas.microsoft.com/office/powerpoint/2010/main" val="26768256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4459995" y="541806"/>
              <a:ext cx="3270429" cy="584767"/>
            </a:xfrm>
            <a:prstGeom prst="rect">
              <a:avLst/>
            </a:prstGeom>
            <a:noFill/>
            <a:ln w="9525">
              <a:noFill/>
              <a:miter/>
            </a:ln>
          </p:spPr>
          <p:txBody>
            <a:bodyPr wrap="none" lIns="91431" tIns="45716" rIns="91431" bIns="45716">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5</a:t>
              </a: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1</a:t>
              </a: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项目总结报告</a:t>
              </a:r>
              <a:endPar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4" name="图片 3">
            <a:extLst>
              <a:ext uri="{FF2B5EF4-FFF2-40B4-BE49-F238E27FC236}">
                <a16:creationId xmlns:a16="http://schemas.microsoft.com/office/drawing/2014/main" id="{07656680-9942-40CE-AF4E-5EF35FF59749}"/>
              </a:ext>
            </a:extLst>
          </p:cNvPr>
          <p:cNvPicPr>
            <a:picLocks noChangeAspect="1"/>
          </p:cNvPicPr>
          <p:nvPr/>
        </p:nvPicPr>
        <p:blipFill>
          <a:blip r:embed="rId3"/>
          <a:stretch>
            <a:fillRect/>
          </a:stretch>
        </p:blipFill>
        <p:spPr>
          <a:xfrm>
            <a:off x="1676726" y="1332203"/>
            <a:ext cx="4073524" cy="5330790"/>
          </a:xfrm>
          <a:prstGeom prst="rect">
            <a:avLst/>
          </a:prstGeom>
        </p:spPr>
      </p:pic>
      <p:pic>
        <p:nvPicPr>
          <p:cNvPr id="6" name="图片 5">
            <a:extLst>
              <a:ext uri="{FF2B5EF4-FFF2-40B4-BE49-F238E27FC236}">
                <a16:creationId xmlns:a16="http://schemas.microsoft.com/office/drawing/2014/main" id="{900C413D-43E1-4636-9E8F-1D6DA55695BB}"/>
              </a:ext>
            </a:extLst>
          </p:cNvPr>
          <p:cNvPicPr>
            <a:picLocks noChangeAspect="1"/>
          </p:cNvPicPr>
          <p:nvPr/>
        </p:nvPicPr>
        <p:blipFill>
          <a:blip r:embed="rId4"/>
          <a:stretch>
            <a:fillRect/>
          </a:stretch>
        </p:blipFill>
        <p:spPr>
          <a:xfrm>
            <a:off x="6614467" y="1332202"/>
            <a:ext cx="2883428" cy="5148190"/>
          </a:xfrm>
          <a:prstGeom prst="rect">
            <a:avLst/>
          </a:prstGeom>
        </p:spPr>
      </p:pic>
    </p:spTree>
    <p:extLst>
      <p:ext uri="{BB962C8B-B14F-4D97-AF65-F5344CB8AC3E}">
        <p14:creationId xmlns:p14="http://schemas.microsoft.com/office/powerpoint/2010/main" val="8831505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3844443" y="541806"/>
              <a:ext cx="4501535" cy="584767"/>
            </a:xfrm>
            <a:prstGeom prst="rect">
              <a:avLst/>
            </a:prstGeom>
            <a:noFill/>
            <a:ln w="9525">
              <a:noFill/>
              <a:miter/>
            </a:ln>
          </p:spPr>
          <p:txBody>
            <a:bodyPr wrap="none" lIns="91431" tIns="45716" rIns="91431" bIns="45716">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52.</a:t>
              </a:r>
              <a:r>
                <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项目总结经验与教训</a:t>
              </a:r>
              <a:endPar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2" name="图片 1">
            <a:extLst>
              <a:ext uri="{FF2B5EF4-FFF2-40B4-BE49-F238E27FC236}">
                <a16:creationId xmlns:a16="http://schemas.microsoft.com/office/drawing/2014/main" id="{4C78D773-2344-4AC7-ADD0-B2A13B84CED2}"/>
              </a:ext>
            </a:extLst>
          </p:cNvPr>
          <p:cNvPicPr>
            <a:picLocks noChangeAspect="1"/>
          </p:cNvPicPr>
          <p:nvPr/>
        </p:nvPicPr>
        <p:blipFill>
          <a:blip r:embed="rId3"/>
          <a:stretch>
            <a:fillRect/>
          </a:stretch>
        </p:blipFill>
        <p:spPr>
          <a:xfrm>
            <a:off x="2526063" y="2256857"/>
            <a:ext cx="7138286" cy="3106285"/>
          </a:xfrm>
          <a:prstGeom prst="rect">
            <a:avLst/>
          </a:prstGeom>
        </p:spPr>
      </p:pic>
    </p:spTree>
    <p:extLst>
      <p:ext uri="{BB962C8B-B14F-4D97-AF65-F5344CB8AC3E}">
        <p14:creationId xmlns:p14="http://schemas.microsoft.com/office/powerpoint/2010/main" val="7385285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4254813" y="541806"/>
              <a:ext cx="3680798" cy="584767"/>
            </a:xfrm>
            <a:prstGeom prst="rect">
              <a:avLst/>
            </a:prstGeom>
            <a:noFill/>
            <a:ln w="9525">
              <a:noFill/>
              <a:miter/>
            </a:ln>
          </p:spPr>
          <p:txBody>
            <a:bodyPr wrap="none" lIns="91431" tIns="45716" rIns="91431" bIns="45716">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5</a:t>
              </a: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3</a:t>
              </a: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组员绩效与评价</a:t>
              </a:r>
              <a:endPar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graphicFrame>
        <p:nvGraphicFramePr>
          <p:cNvPr id="4" name="表格 3">
            <a:extLst>
              <a:ext uri="{FF2B5EF4-FFF2-40B4-BE49-F238E27FC236}">
                <a16:creationId xmlns:a16="http://schemas.microsoft.com/office/drawing/2014/main" id="{BD578B01-E9A0-476F-AD3D-5412E29F7928}"/>
              </a:ext>
            </a:extLst>
          </p:cNvPr>
          <p:cNvGraphicFramePr>
            <a:graphicFrameLocks noGrp="1"/>
          </p:cNvGraphicFramePr>
          <p:nvPr>
            <p:extLst>
              <p:ext uri="{D42A27DB-BD31-4B8C-83A1-F6EECF244321}">
                <p14:modId xmlns:p14="http://schemas.microsoft.com/office/powerpoint/2010/main" val="1156813336"/>
              </p:ext>
            </p:extLst>
          </p:nvPr>
        </p:nvGraphicFramePr>
        <p:xfrm>
          <a:off x="6318445" y="1988819"/>
          <a:ext cx="5446615" cy="3303745"/>
        </p:xfrm>
        <a:graphic>
          <a:graphicData uri="http://schemas.openxmlformats.org/drawingml/2006/table">
            <a:tbl>
              <a:tblPr firstRow="1" firstCol="1" bandRow="1"/>
              <a:tblGrid>
                <a:gridCol w="904665">
                  <a:extLst>
                    <a:ext uri="{9D8B030D-6E8A-4147-A177-3AD203B41FA5}">
                      <a16:colId xmlns:a16="http://schemas.microsoft.com/office/drawing/2014/main" val="3522942603"/>
                    </a:ext>
                  </a:extLst>
                </a:gridCol>
                <a:gridCol w="4541950">
                  <a:extLst>
                    <a:ext uri="{9D8B030D-6E8A-4147-A177-3AD203B41FA5}">
                      <a16:colId xmlns:a16="http://schemas.microsoft.com/office/drawing/2014/main" val="4199927612"/>
                    </a:ext>
                  </a:extLst>
                </a:gridCol>
              </a:tblGrid>
              <a:tr h="411004">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组员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评价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1437542"/>
                  </a:ext>
                </a:extLst>
              </a:tr>
              <a:tr h="822007">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林鑫</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界面的主要负责人，完成任务的主力军，任务都能及时完成，有时还能帮助其他组员完成任务，优秀的组员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05180113"/>
                  </a:ext>
                </a:extLst>
              </a:tr>
              <a:tr h="411004">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李逸欢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界面的主要负责人，能及时完成任务，好沟通，优秀的组员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7328438"/>
                  </a:ext>
                </a:extLst>
              </a:tr>
              <a:tr h="822007">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李梦雷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文档的负责人，能够及时完成任务，有时会不够细心，访谈时都能很好的记录访谈要点，为文档修改提供关键依据。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5087684"/>
                  </a:ext>
                </a:extLst>
              </a:tr>
              <a:tr h="822007">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胡锦波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b="0" kern="100" dirty="0">
                          <a:effectLst/>
                          <a:latin typeface="微软雅黑" panose="020B0503020204020204" pitchFamily="34" charset="-122"/>
                          <a:ea typeface="微软雅黑" panose="020B0503020204020204" pitchFamily="34" charset="-122"/>
                          <a:cs typeface="Times New Roman" panose="02020603050405020304" pitchFamily="18" charset="0"/>
                        </a:rPr>
                        <a:t>文档的负责人，对于安排的任务不推辞，主动修改文档和</a:t>
                      </a:r>
                      <a:r>
                        <a:rPr lang="en-US" sz="1400" b="0" kern="100" dirty="0">
                          <a:effectLst/>
                          <a:latin typeface="微软雅黑" panose="020B0503020204020204" pitchFamily="34" charset="-122"/>
                          <a:ea typeface="微软雅黑" panose="020B0503020204020204" pitchFamily="34" charset="-122"/>
                          <a:cs typeface="Times New Roman" panose="02020603050405020304" pitchFamily="18" charset="0"/>
                        </a:rPr>
                        <a:t>PTT</a:t>
                      </a:r>
                      <a:r>
                        <a:rPr lang="zh-CN" sz="1400" b="0" kern="100" dirty="0">
                          <a:effectLst/>
                          <a:latin typeface="微软雅黑" panose="020B0503020204020204" pitchFamily="34" charset="-122"/>
                          <a:ea typeface="微软雅黑" panose="020B0503020204020204" pitchFamily="34" charset="-122"/>
                          <a:cs typeface="Times New Roman" panose="02020603050405020304" pitchFamily="18" charset="0"/>
                        </a:rPr>
                        <a:t>，是一个好的组员。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900787"/>
                  </a:ext>
                </a:extLst>
              </a:tr>
            </a:tbl>
          </a:graphicData>
        </a:graphic>
      </p:graphicFrame>
      <p:graphicFrame>
        <p:nvGraphicFramePr>
          <p:cNvPr id="6" name="表格 5">
            <a:extLst>
              <a:ext uri="{FF2B5EF4-FFF2-40B4-BE49-F238E27FC236}">
                <a16:creationId xmlns:a16="http://schemas.microsoft.com/office/drawing/2014/main" id="{88FF4D01-BDC8-4313-A92A-414E92E4530F}"/>
              </a:ext>
            </a:extLst>
          </p:cNvPr>
          <p:cNvGraphicFramePr>
            <a:graphicFrameLocks noGrp="1"/>
          </p:cNvGraphicFramePr>
          <p:nvPr>
            <p:extLst>
              <p:ext uri="{D42A27DB-BD31-4B8C-83A1-F6EECF244321}">
                <p14:modId xmlns:p14="http://schemas.microsoft.com/office/powerpoint/2010/main" val="1061298612"/>
              </p:ext>
            </p:extLst>
          </p:nvPr>
        </p:nvGraphicFramePr>
        <p:xfrm>
          <a:off x="380206" y="2010748"/>
          <a:ext cx="5715000" cy="3627120"/>
        </p:xfrm>
        <a:graphic>
          <a:graphicData uri="http://schemas.openxmlformats.org/drawingml/2006/table">
            <a:tbl>
              <a:tblPr firstRow="1" firstCol="1" bandRow="1"/>
              <a:tblGrid>
                <a:gridCol w="737091">
                  <a:extLst>
                    <a:ext uri="{9D8B030D-6E8A-4147-A177-3AD203B41FA5}">
                      <a16:colId xmlns:a16="http://schemas.microsoft.com/office/drawing/2014/main" val="1867989392"/>
                    </a:ext>
                  </a:extLst>
                </a:gridCol>
                <a:gridCol w="1007782">
                  <a:extLst>
                    <a:ext uri="{9D8B030D-6E8A-4147-A177-3AD203B41FA5}">
                      <a16:colId xmlns:a16="http://schemas.microsoft.com/office/drawing/2014/main" val="2336377012"/>
                    </a:ext>
                  </a:extLst>
                </a:gridCol>
                <a:gridCol w="629069">
                  <a:extLst>
                    <a:ext uri="{9D8B030D-6E8A-4147-A177-3AD203B41FA5}">
                      <a16:colId xmlns:a16="http://schemas.microsoft.com/office/drawing/2014/main" val="3398703887"/>
                    </a:ext>
                  </a:extLst>
                </a:gridCol>
                <a:gridCol w="632882">
                  <a:extLst>
                    <a:ext uri="{9D8B030D-6E8A-4147-A177-3AD203B41FA5}">
                      <a16:colId xmlns:a16="http://schemas.microsoft.com/office/drawing/2014/main" val="701762329"/>
                    </a:ext>
                  </a:extLst>
                </a:gridCol>
                <a:gridCol w="676726">
                  <a:extLst>
                    <a:ext uri="{9D8B030D-6E8A-4147-A177-3AD203B41FA5}">
                      <a16:colId xmlns:a16="http://schemas.microsoft.com/office/drawing/2014/main" val="3879054910"/>
                    </a:ext>
                  </a:extLst>
                </a:gridCol>
                <a:gridCol w="676726">
                  <a:extLst>
                    <a:ext uri="{9D8B030D-6E8A-4147-A177-3AD203B41FA5}">
                      <a16:colId xmlns:a16="http://schemas.microsoft.com/office/drawing/2014/main" val="3589892079"/>
                    </a:ext>
                  </a:extLst>
                </a:gridCol>
                <a:gridCol w="677362">
                  <a:extLst>
                    <a:ext uri="{9D8B030D-6E8A-4147-A177-3AD203B41FA5}">
                      <a16:colId xmlns:a16="http://schemas.microsoft.com/office/drawing/2014/main" val="4230947922"/>
                    </a:ext>
                  </a:extLst>
                </a:gridCol>
                <a:gridCol w="677362">
                  <a:extLst>
                    <a:ext uri="{9D8B030D-6E8A-4147-A177-3AD203B41FA5}">
                      <a16:colId xmlns:a16="http://schemas.microsoft.com/office/drawing/2014/main" val="3250190409"/>
                    </a:ext>
                  </a:extLst>
                </a:gridCol>
              </a:tblGrid>
              <a:tr h="296919">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名字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时间</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态度</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工作量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沟通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完成时间</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质量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总分</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338606"/>
                  </a:ext>
                </a:extLst>
              </a:tr>
              <a:tr h="593836">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彭慧铭</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2018.9.23</a:t>
                      </a: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a:t>
                      </a: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2019.1.13</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18</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dirty="0">
                          <a:effectLst/>
                          <a:latin typeface="微软雅黑" panose="020B0503020204020204" pitchFamily="34" charset="-122"/>
                          <a:ea typeface="微软雅黑" panose="020B0503020204020204" pitchFamily="34" charset="-122"/>
                          <a:cs typeface="宋体" panose="02010600030101010101" pitchFamily="2" charset="-122"/>
                        </a:rPr>
                        <a:t>16</a:t>
                      </a:r>
                      <a:endParaRPr lang="zh-CN" sz="1400" b="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20</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15</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17</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86</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873178"/>
                  </a:ext>
                </a:extLst>
              </a:tr>
              <a:tr h="593836">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李逸欢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2018.9.23</a:t>
                      </a: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a:t>
                      </a: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2019.1.13</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18</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dirty="0">
                          <a:effectLst/>
                          <a:latin typeface="微软雅黑" panose="020B0503020204020204" pitchFamily="34" charset="-122"/>
                          <a:ea typeface="微软雅黑" panose="020B0503020204020204" pitchFamily="34" charset="-122"/>
                          <a:cs typeface="宋体" panose="02010600030101010101" pitchFamily="2" charset="-122"/>
                        </a:rPr>
                        <a:t>18</a:t>
                      </a:r>
                      <a:endParaRPr lang="zh-CN" sz="1400" b="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dirty="0">
                          <a:effectLst/>
                          <a:latin typeface="微软雅黑" panose="020B0503020204020204" pitchFamily="34" charset="-122"/>
                          <a:ea typeface="微软雅黑" panose="020B0503020204020204" pitchFamily="34" charset="-122"/>
                          <a:cs typeface="宋体" panose="02010600030101010101" pitchFamily="2" charset="-122"/>
                        </a:rPr>
                        <a:t>20</a:t>
                      </a:r>
                      <a:endParaRPr lang="zh-CN" sz="1400" b="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16</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15</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87</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1665158"/>
                  </a:ext>
                </a:extLst>
              </a:tr>
              <a:tr h="593836">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胡锦波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2018.9.23</a:t>
                      </a: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a:t>
                      </a: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2019.1.13</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17</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15</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20</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18</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15</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85</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698361"/>
                  </a:ext>
                </a:extLst>
              </a:tr>
              <a:tr h="593836">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李梦雷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2018.9.23</a:t>
                      </a: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a:t>
                      </a: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2019.1.13</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17</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15</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20</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17</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15</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84</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08942707"/>
                  </a:ext>
                </a:extLst>
              </a:tr>
              <a:tr h="593836">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林鑫</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2018.9.23</a:t>
                      </a: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a:t>
                      </a: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2019.1.13</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18</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18</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20</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16</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16</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dirty="0">
                          <a:effectLst/>
                          <a:latin typeface="微软雅黑" panose="020B0503020204020204" pitchFamily="34" charset="-122"/>
                          <a:ea typeface="微软雅黑" panose="020B0503020204020204" pitchFamily="34" charset="-122"/>
                          <a:cs typeface="宋体" panose="02010600030101010101" pitchFamily="2" charset="-122"/>
                        </a:rPr>
                        <a:t>88</a:t>
                      </a:r>
                      <a:endParaRPr lang="zh-CN" sz="1400" b="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2141848"/>
                  </a:ext>
                </a:extLst>
              </a:tr>
            </a:tbl>
          </a:graphicData>
        </a:graphic>
      </p:graphicFrame>
    </p:spTree>
    <p:extLst>
      <p:ext uri="{BB962C8B-B14F-4D97-AF65-F5344CB8AC3E}">
        <p14:creationId xmlns:p14="http://schemas.microsoft.com/office/powerpoint/2010/main" val="38486229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2818523" y="541806"/>
              <a:ext cx="6553379" cy="584767"/>
            </a:xfrm>
            <a:prstGeom prst="rect">
              <a:avLst/>
            </a:prstGeom>
            <a:noFill/>
            <a:ln w="9525">
              <a:noFill/>
              <a:miter/>
            </a:ln>
          </p:spPr>
          <p:txBody>
            <a:bodyPr wrap="none" lIns="91431" tIns="45716" rIns="91431" bIns="45716">
              <a:spAutoFit/>
            </a:bodyPr>
            <a:lstStyle/>
            <a:p>
              <a:pPr lvl="0" algn="ct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54.</a:t>
              </a:r>
              <a:r>
                <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教师提出的移动课堂助理的需求</a:t>
              </a:r>
              <a:endPar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sp>
        <p:nvSpPr>
          <p:cNvPr id="2" name="矩形 1">
            <a:extLst>
              <a:ext uri="{FF2B5EF4-FFF2-40B4-BE49-F238E27FC236}">
                <a16:creationId xmlns:a16="http://schemas.microsoft.com/office/drawing/2014/main" id="{D10076CC-2B95-4F7B-8324-D671BEE5E827}"/>
              </a:ext>
            </a:extLst>
          </p:cNvPr>
          <p:cNvSpPr/>
          <p:nvPr/>
        </p:nvSpPr>
        <p:spPr>
          <a:xfrm>
            <a:off x="2575492" y="2898334"/>
            <a:ext cx="7010400" cy="1062920"/>
          </a:xfrm>
          <a:prstGeom prst="rect">
            <a:avLst/>
          </a:prstGeom>
        </p:spPr>
        <p:txBody>
          <a:bodyPr wrap="square">
            <a:spAutoFit/>
          </a:bodyPr>
          <a:lstStyle/>
          <a:p>
            <a:pPr marL="228600" lvl="0" indent="-228600">
              <a:lnSpc>
                <a:spcPct val="120000"/>
              </a:lnSpc>
              <a:spcBef>
                <a:spcPts val="1000"/>
              </a:spcBef>
              <a:buFont typeface="Arial" panose="020B0604020202020204" pitchFamily="34" charset="0"/>
              <a:buChar char="•"/>
            </a:pPr>
            <a:r>
              <a:rPr lang="zh-CN" altLang="en-US" sz="2400" dirty="0">
                <a:solidFill>
                  <a:srgbClr val="000000">
                    <a:lumMod val="75000"/>
                    <a:lumOff val="25000"/>
                  </a:srgbClr>
                </a:solidFill>
                <a:latin typeface="微软雅黑" panose="020B0503020204020204" pitchFamily="34" charset="-122"/>
                <a:ea typeface="微软雅黑" panose="020B0503020204020204" pitchFamily="34" charset="-122"/>
              </a:rPr>
              <a:t>项目：新研</a:t>
            </a:r>
            <a:endParaRPr lang="en-US" altLang="zh-CN" sz="2400" dirty="0">
              <a:solidFill>
                <a:srgbClr val="000000">
                  <a:lumMod val="75000"/>
                  <a:lumOff val="25000"/>
                </a:srgbClr>
              </a:solidFill>
              <a:latin typeface="微软雅黑" panose="020B0503020204020204" pitchFamily="34" charset="-122"/>
              <a:ea typeface="微软雅黑" panose="020B0503020204020204" pitchFamily="34" charset="-122"/>
            </a:endParaRPr>
          </a:p>
          <a:p>
            <a:pPr marL="228600" lvl="0" indent="-228600">
              <a:lnSpc>
                <a:spcPct val="120000"/>
              </a:lnSpc>
              <a:spcBef>
                <a:spcPts val="1000"/>
              </a:spcBef>
              <a:buFont typeface="Arial" panose="020B0604020202020204" pitchFamily="34" charset="0"/>
              <a:buChar char="•"/>
            </a:pPr>
            <a:r>
              <a:rPr lang="zh-CN" altLang="en-US" sz="2400" dirty="0">
                <a:solidFill>
                  <a:srgbClr val="000000">
                    <a:lumMod val="75000"/>
                    <a:lumOff val="25000"/>
                  </a:srgbClr>
                </a:solidFill>
                <a:latin typeface="微软雅黑" panose="020B0503020204020204" pitchFamily="34" charset="-122"/>
                <a:ea typeface="微软雅黑" panose="020B0503020204020204" pitchFamily="34" charset="-122"/>
              </a:rPr>
              <a:t>从可行性开始，沿着课程项目的做法重新开始</a:t>
            </a:r>
          </a:p>
        </p:txBody>
      </p:sp>
    </p:spTree>
    <p:extLst>
      <p:ext uri="{BB962C8B-B14F-4D97-AF65-F5344CB8AC3E}">
        <p14:creationId xmlns:p14="http://schemas.microsoft.com/office/powerpoint/2010/main" val="13290479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4" name="PA_标题 1"/>
          <p:cNvSpPr txBox="1"/>
          <p:nvPr>
            <p:custDataLst>
              <p:tags r:id="rId1"/>
            </p:custDataLst>
          </p:nvPr>
        </p:nvSpPr>
        <p:spPr>
          <a:xfrm>
            <a:off x="997718" y="2796266"/>
            <a:ext cx="10361851" cy="1470025"/>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6800" dirty="0">
                <a:solidFill>
                  <a:schemeClr val="accent1">
                    <a:lumMod val="75000"/>
                  </a:schemeClr>
                </a:solidFill>
                <a:latin typeface="微软雅黑" panose="020B0503020204020204" pitchFamily="34" charset="-122"/>
                <a:ea typeface="微软雅黑" panose="020B0503020204020204" pitchFamily="34" charset="-122"/>
              </a:rPr>
              <a:t>谢谢</a:t>
            </a:r>
            <a:r>
              <a:rPr lang="zh-CN" altLang="en-US" sz="6800" dirty="0">
                <a:solidFill>
                  <a:schemeClr val="accent4"/>
                </a:solidFill>
                <a:latin typeface="微软雅黑" panose="020B0503020204020204" pitchFamily="34" charset="-122"/>
                <a:ea typeface="微软雅黑" panose="020B0503020204020204" pitchFamily="34" charset="-122"/>
              </a:rPr>
              <a:t>您的</a:t>
            </a:r>
            <a:r>
              <a:rPr lang="zh-CN" altLang="en-US" sz="6800" dirty="0">
                <a:solidFill>
                  <a:schemeClr val="accent2"/>
                </a:solidFill>
                <a:latin typeface="微软雅黑" panose="020B0503020204020204" pitchFamily="34" charset="-122"/>
                <a:ea typeface="微软雅黑" panose="020B0503020204020204" pitchFamily="34" charset="-122"/>
              </a:rPr>
              <a:t>观看</a:t>
            </a:r>
            <a:r>
              <a:rPr lang="en-US" altLang="zh-CN" sz="6800" dirty="0">
                <a:solidFill>
                  <a:schemeClr val="accent3"/>
                </a:solidFill>
                <a:latin typeface="微软雅黑" panose="020B0503020204020204" pitchFamily="34" charset="-122"/>
                <a:ea typeface="微软雅黑" panose="020B0503020204020204" pitchFamily="34" charset="-122"/>
              </a:rPr>
              <a:t>!</a:t>
            </a:r>
            <a:endParaRPr lang="zh-CN" altLang="en-US" sz="6800" dirty="0">
              <a:solidFill>
                <a:schemeClr val="accent3"/>
              </a:solidFill>
              <a:latin typeface="微软雅黑" panose="020B0503020204020204" pitchFamily="34" charset="-122"/>
              <a:ea typeface="微软雅黑" panose="020B0503020204020204" pitchFamily="34" charset="-122"/>
            </a:endParaRPr>
          </a:p>
        </p:txBody>
      </p:sp>
      <p:sp>
        <p:nvSpPr>
          <p:cNvPr id="25" name="PA_副标题 2"/>
          <p:cNvSpPr txBox="1"/>
          <p:nvPr>
            <p:custDataLst>
              <p:tags r:id="rId2"/>
            </p:custDataLst>
          </p:nvPr>
        </p:nvSpPr>
        <p:spPr>
          <a:xfrm>
            <a:off x="1911999" y="4073021"/>
            <a:ext cx="8533289" cy="383468"/>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altLang="zh-CN" sz="2000" dirty="0">
                <a:solidFill>
                  <a:schemeClr val="bg1">
                    <a:lumMod val="50000"/>
                  </a:schemeClr>
                </a:solidFill>
                <a:latin typeface="微软雅黑" panose="020B0503020204020204" pitchFamily="34" charset="-122"/>
                <a:ea typeface="微软雅黑" panose="020B0503020204020204" pitchFamily="34" charset="-122"/>
              </a:rPr>
              <a:t>G19</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小组制作</a:t>
            </a:r>
            <a:endParaRPr lang="zh-CN" sz="2000" dirty="0">
              <a:solidFill>
                <a:schemeClr val="bg1">
                  <a:lumMod val="50000"/>
                </a:schemeClr>
              </a:solidFill>
              <a:latin typeface="微软雅黑" panose="020B0503020204020204" pitchFamily="34" charset="-122"/>
              <a:ea typeface="微软雅黑" panose="020B0503020204020204" pitchFamily="34" charset="-122"/>
            </a:endParaRPr>
          </a:p>
          <a:p>
            <a:pPr marL="0" indent="0" algn="ctr">
              <a:buNone/>
            </a:pPr>
            <a:endParaRPr lang="zh-CN" sz="20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26" name="Group 38"/>
          <p:cNvGrpSpPr/>
          <p:nvPr/>
        </p:nvGrpSpPr>
        <p:grpSpPr>
          <a:xfrm flipH="1">
            <a:off x="5390680" y="5890640"/>
            <a:ext cx="1575060" cy="160804"/>
            <a:chOff x="5548426" y="3343939"/>
            <a:chExt cx="833173" cy="85061"/>
          </a:xfrm>
          <a:solidFill>
            <a:srgbClr val="1983B7"/>
          </a:solidFill>
        </p:grpSpPr>
        <p:sp>
          <p:nvSpPr>
            <p:cNvPr id="27" name="Oval 31"/>
            <p:cNvSpPr/>
            <p:nvPr/>
          </p:nvSpPr>
          <p:spPr>
            <a:xfrm>
              <a:off x="5548426" y="3343939"/>
              <a:ext cx="85061" cy="85061"/>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8D2A6"/>
                </a:solidFill>
              </a:endParaRPr>
            </a:p>
          </p:txBody>
        </p:sp>
        <p:sp>
          <p:nvSpPr>
            <p:cNvPr id="28" name="Oval 32"/>
            <p:cNvSpPr/>
            <p:nvPr/>
          </p:nvSpPr>
          <p:spPr>
            <a:xfrm>
              <a:off x="5698049" y="3343939"/>
              <a:ext cx="85061" cy="85061"/>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8D2A6"/>
                </a:solidFill>
              </a:endParaRPr>
            </a:p>
          </p:txBody>
        </p:sp>
        <p:sp>
          <p:nvSpPr>
            <p:cNvPr id="29" name="Oval 33"/>
            <p:cNvSpPr/>
            <p:nvPr/>
          </p:nvSpPr>
          <p:spPr>
            <a:xfrm>
              <a:off x="5847671" y="3343939"/>
              <a:ext cx="85061" cy="8506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8D2A6"/>
                </a:solidFill>
              </a:endParaRPr>
            </a:p>
          </p:txBody>
        </p:sp>
        <p:sp>
          <p:nvSpPr>
            <p:cNvPr id="30" name="Oval 34"/>
            <p:cNvSpPr/>
            <p:nvPr/>
          </p:nvSpPr>
          <p:spPr>
            <a:xfrm>
              <a:off x="5997294" y="3343939"/>
              <a:ext cx="85061" cy="8506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8D2A6"/>
                </a:solidFill>
              </a:endParaRPr>
            </a:p>
          </p:txBody>
        </p:sp>
        <p:sp>
          <p:nvSpPr>
            <p:cNvPr id="31" name="Oval 35"/>
            <p:cNvSpPr/>
            <p:nvPr/>
          </p:nvSpPr>
          <p:spPr>
            <a:xfrm>
              <a:off x="6146917" y="3343939"/>
              <a:ext cx="85061" cy="8506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8D2A6"/>
                </a:solidFill>
              </a:endParaRPr>
            </a:p>
          </p:txBody>
        </p:sp>
        <p:sp>
          <p:nvSpPr>
            <p:cNvPr id="32" name="Oval 36"/>
            <p:cNvSpPr/>
            <p:nvPr/>
          </p:nvSpPr>
          <p:spPr>
            <a:xfrm>
              <a:off x="6296538" y="3343939"/>
              <a:ext cx="85061" cy="8506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8D2A6"/>
                </a:solidFill>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750"/>
                                        <p:tgtEl>
                                          <p:spTgt spid="24"/>
                                        </p:tgtEl>
                                      </p:cBhvr>
                                    </p:animEffect>
                                    <p:anim calcmode="lin" valueType="num">
                                      <p:cBhvr>
                                        <p:cTn id="8" dur="750" fill="hold"/>
                                        <p:tgtEl>
                                          <p:spTgt spid="24"/>
                                        </p:tgtEl>
                                        <p:attrNameLst>
                                          <p:attrName>ppt_x</p:attrName>
                                        </p:attrNameLst>
                                      </p:cBhvr>
                                      <p:tavLst>
                                        <p:tav tm="0">
                                          <p:val>
                                            <p:strVal val="#ppt_x"/>
                                          </p:val>
                                        </p:tav>
                                        <p:tav tm="100000">
                                          <p:val>
                                            <p:strVal val="#ppt_x"/>
                                          </p:val>
                                        </p:tav>
                                      </p:tavLst>
                                    </p:anim>
                                    <p:anim calcmode="lin" valueType="num">
                                      <p:cBhvr>
                                        <p:cTn id="9" dur="75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750"/>
                                        <p:tgtEl>
                                          <p:spTgt spid="26"/>
                                        </p:tgtEl>
                                      </p:cBhvr>
                                    </p:animEffect>
                                    <p:anim calcmode="lin" valueType="num">
                                      <p:cBhvr>
                                        <p:cTn id="13" dur="750" fill="hold"/>
                                        <p:tgtEl>
                                          <p:spTgt spid="26"/>
                                        </p:tgtEl>
                                        <p:attrNameLst>
                                          <p:attrName>ppt_x</p:attrName>
                                        </p:attrNameLst>
                                      </p:cBhvr>
                                      <p:tavLst>
                                        <p:tav tm="0">
                                          <p:val>
                                            <p:strVal val="#ppt_x"/>
                                          </p:val>
                                        </p:tav>
                                        <p:tav tm="100000">
                                          <p:val>
                                            <p:strVal val="#ppt_x"/>
                                          </p:val>
                                        </p:tav>
                                      </p:tavLst>
                                    </p:anim>
                                    <p:anim calcmode="lin" valueType="num">
                                      <p:cBhvr>
                                        <p:cTn id="14" dur="75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4602245" y="541806"/>
              <a:ext cx="3017154"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5.</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项目会议记录</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9" name="图片 8">
            <a:extLst>
              <a:ext uri="{FF2B5EF4-FFF2-40B4-BE49-F238E27FC236}">
                <a16:creationId xmlns:a16="http://schemas.microsoft.com/office/drawing/2014/main" id="{FA32ADDF-2771-4874-8313-0203B4EBDB26}"/>
              </a:ext>
            </a:extLst>
          </p:cNvPr>
          <p:cNvPicPr>
            <a:picLocks noChangeAspect="1"/>
          </p:cNvPicPr>
          <p:nvPr/>
        </p:nvPicPr>
        <p:blipFill>
          <a:blip r:embed="rId3"/>
          <a:stretch>
            <a:fillRect/>
          </a:stretch>
        </p:blipFill>
        <p:spPr>
          <a:xfrm>
            <a:off x="4695751" y="2678391"/>
            <a:ext cx="2447925" cy="3238500"/>
          </a:xfrm>
          <a:prstGeom prst="rect">
            <a:avLst/>
          </a:prstGeom>
        </p:spPr>
      </p:pic>
      <p:sp>
        <p:nvSpPr>
          <p:cNvPr id="12" name="文本框 11">
            <a:extLst>
              <a:ext uri="{FF2B5EF4-FFF2-40B4-BE49-F238E27FC236}">
                <a16:creationId xmlns:a16="http://schemas.microsoft.com/office/drawing/2014/main" id="{06949A27-5363-4CB3-9DA7-32A70039DA74}"/>
              </a:ext>
            </a:extLst>
          </p:cNvPr>
          <p:cNvSpPr txBox="1"/>
          <p:nvPr/>
        </p:nvSpPr>
        <p:spPr>
          <a:xfrm>
            <a:off x="5211828" y="1888343"/>
            <a:ext cx="141577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日常会议</a:t>
            </a:r>
          </a:p>
        </p:txBody>
      </p:sp>
      <p:pic>
        <p:nvPicPr>
          <p:cNvPr id="14" name="图片 13">
            <a:extLst>
              <a:ext uri="{FF2B5EF4-FFF2-40B4-BE49-F238E27FC236}">
                <a16:creationId xmlns:a16="http://schemas.microsoft.com/office/drawing/2014/main" id="{633E3F02-A645-4B87-8589-AC9E869CCD7F}"/>
              </a:ext>
            </a:extLst>
          </p:cNvPr>
          <p:cNvPicPr>
            <a:picLocks noChangeAspect="1"/>
          </p:cNvPicPr>
          <p:nvPr/>
        </p:nvPicPr>
        <p:blipFill>
          <a:blip r:embed="rId4"/>
          <a:stretch>
            <a:fillRect/>
          </a:stretch>
        </p:blipFill>
        <p:spPr>
          <a:xfrm>
            <a:off x="7396161" y="1637590"/>
            <a:ext cx="4398000" cy="4962000"/>
          </a:xfrm>
          <a:prstGeom prst="rect">
            <a:avLst/>
          </a:prstGeom>
        </p:spPr>
      </p:pic>
      <p:pic>
        <p:nvPicPr>
          <p:cNvPr id="15" name="图片 14">
            <a:extLst>
              <a:ext uri="{FF2B5EF4-FFF2-40B4-BE49-F238E27FC236}">
                <a16:creationId xmlns:a16="http://schemas.microsoft.com/office/drawing/2014/main" id="{F3292D2B-D6AD-4D8C-AA39-0A649C024E84}"/>
              </a:ext>
            </a:extLst>
          </p:cNvPr>
          <p:cNvPicPr>
            <a:picLocks noChangeAspect="1"/>
          </p:cNvPicPr>
          <p:nvPr/>
        </p:nvPicPr>
        <p:blipFill>
          <a:blip r:embed="rId5"/>
          <a:stretch>
            <a:fillRect/>
          </a:stretch>
        </p:blipFill>
        <p:spPr>
          <a:xfrm>
            <a:off x="76888" y="1993843"/>
            <a:ext cx="4487619" cy="3923048"/>
          </a:xfrm>
          <a:prstGeom prst="rect">
            <a:avLst/>
          </a:prstGeom>
        </p:spPr>
      </p:pic>
    </p:spTree>
    <p:extLst>
      <p:ext uri="{BB962C8B-B14F-4D97-AF65-F5344CB8AC3E}">
        <p14:creationId xmlns:p14="http://schemas.microsoft.com/office/powerpoint/2010/main" val="27194502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4602244" y="541806"/>
              <a:ext cx="3017154"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6.</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内部评审记录</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4" name="图片 3">
            <a:extLst>
              <a:ext uri="{FF2B5EF4-FFF2-40B4-BE49-F238E27FC236}">
                <a16:creationId xmlns:a16="http://schemas.microsoft.com/office/drawing/2014/main" id="{5C7CD4C9-2A5A-46DA-AD71-833941CF3571}"/>
              </a:ext>
            </a:extLst>
          </p:cNvPr>
          <p:cNvPicPr>
            <a:picLocks noChangeAspect="1"/>
          </p:cNvPicPr>
          <p:nvPr/>
        </p:nvPicPr>
        <p:blipFill>
          <a:blip r:embed="rId3"/>
          <a:stretch>
            <a:fillRect/>
          </a:stretch>
        </p:blipFill>
        <p:spPr>
          <a:xfrm>
            <a:off x="2667327" y="2425220"/>
            <a:ext cx="2619048" cy="2152381"/>
          </a:xfrm>
          <a:prstGeom prst="rect">
            <a:avLst/>
          </a:prstGeom>
        </p:spPr>
      </p:pic>
      <p:pic>
        <p:nvPicPr>
          <p:cNvPr id="2" name="图片 1">
            <a:extLst>
              <a:ext uri="{FF2B5EF4-FFF2-40B4-BE49-F238E27FC236}">
                <a16:creationId xmlns:a16="http://schemas.microsoft.com/office/drawing/2014/main" id="{2FDA40AE-CD46-4883-A0D5-AE5F291AF8DC}"/>
              </a:ext>
            </a:extLst>
          </p:cNvPr>
          <p:cNvPicPr>
            <a:picLocks noChangeAspect="1"/>
          </p:cNvPicPr>
          <p:nvPr/>
        </p:nvPicPr>
        <p:blipFill>
          <a:blip r:embed="rId4"/>
          <a:stretch>
            <a:fillRect/>
          </a:stretch>
        </p:blipFill>
        <p:spPr>
          <a:xfrm>
            <a:off x="6133353" y="1437360"/>
            <a:ext cx="3707333" cy="5215248"/>
          </a:xfrm>
          <a:prstGeom prst="rect">
            <a:avLst/>
          </a:prstGeom>
        </p:spPr>
      </p:pic>
    </p:spTree>
    <p:extLst>
      <p:ext uri="{BB962C8B-B14F-4D97-AF65-F5344CB8AC3E}">
        <p14:creationId xmlns:p14="http://schemas.microsoft.com/office/powerpoint/2010/main" val="4364240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4602245" y="541806"/>
              <a:ext cx="3017154"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7.</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配置管理工具</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2" name="图片 1">
            <a:extLst>
              <a:ext uri="{FF2B5EF4-FFF2-40B4-BE49-F238E27FC236}">
                <a16:creationId xmlns:a16="http://schemas.microsoft.com/office/drawing/2014/main" id="{04A1803A-E562-47AD-8860-7DA6B1382E24}"/>
              </a:ext>
            </a:extLst>
          </p:cNvPr>
          <p:cNvPicPr>
            <a:picLocks noChangeAspect="1"/>
          </p:cNvPicPr>
          <p:nvPr/>
        </p:nvPicPr>
        <p:blipFill>
          <a:blip r:embed="rId3"/>
          <a:stretch>
            <a:fillRect/>
          </a:stretch>
        </p:blipFill>
        <p:spPr>
          <a:xfrm>
            <a:off x="1343728" y="1437360"/>
            <a:ext cx="9735532" cy="5206951"/>
          </a:xfrm>
          <a:prstGeom prst="rect">
            <a:avLst/>
          </a:prstGeom>
        </p:spPr>
      </p:pic>
    </p:spTree>
    <p:extLst>
      <p:ext uri="{BB962C8B-B14F-4D97-AF65-F5344CB8AC3E}">
        <p14:creationId xmlns:p14="http://schemas.microsoft.com/office/powerpoint/2010/main" val="35212533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4602244" y="541806"/>
              <a:ext cx="3017154"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8.</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相关文档更新</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4" name="图片 3">
            <a:extLst>
              <a:ext uri="{FF2B5EF4-FFF2-40B4-BE49-F238E27FC236}">
                <a16:creationId xmlns:a16="http://schemas.microsoft.com/office/drawing/2014/main" id="{F43EEEF4-6A37-4BFE-8FBD-81515C3818D1}"/>
              </a:ext>
            </a:extLst>
          </p:cNvPr>
          <p:cNvPicPr>
            <a:picLocks noChangeAspect="1"/>
          </p:cNvPicPr>
          <p:nvPr/>
        </p:nvPicPr>
        <p:blipFill>
          <a:blip r:embed="rId3"/>
          <a:stretch>
            <a:fillRect/>
          </a:stretch>
        </p:blipFill>
        <p:spPr>
          <a:xfrm>
            <a:off x="6428221" y="3037478"/>
            <a:ext cx="5762192" cy="2028571"/>
          </a:xfrm>
          <a:prstGeom prst="rect">
            <a:avLst/>
          </a:prstGeom>
        </p:spPr>
      </p:pic>
      <p:pic>
        <p:nvPicPr>
          <p:cNvPr id="8" name="图片 7" descr="图片包含 屏幕截图&#10;&#10;自动生成的说明">
            <a:extLst>
              <a:ext uri="{FF2B5EF4-FFF2-40B4-BE49-F238E27FC236}">
                <a16:creationId xmlns:a16="http://schemas.microsoft.com/office/drawing/2014/main" id="{4B67AC93-0300-4CC1-B2CE-F6F1D37407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841" y="1437360"/>
            <a:ext cx="5082980" cy="5171694"/>
          </a:xfrm>
          <a:prstGeom prst="rect">
            <a:avLst/>
          </a:prstGeom>
        </p:spPr>
      </p:pic>
    </p:spTree>
    <p:extLst>
      <p:ext uri="{BB962C8B-B14F-4D97-AF65-F5344CB8AC3E}">
        <p14:creationId xmlns:p14="http://schemas.microsoft.com/office/powerpoint/2010/main" val="13212368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1047</TotalTime>
  <Words>1354</Words>
  <Application>Microsoft Office PowerPoint</Application>
  <PresentationFormat>自定义</PresentationFormat>
  <Paragraphs>313</Paragraphs>
  <Slides>57</Slides>
  <Notes>57</Notes>
  <HiddenSlides>0</HiddenSlides>
  <MMClips>0</MMClips>
  <ScaleCrop>false</ScaleCrop>
  <HeadingPairs>
    <vt:vector size="8" baseType="variant">
      <vt:variant>
        <vt:lpstr>已用的字体</vt:lpstr>
      </vt:variant>
      <vt:variant>
        <vt:i4>12</vt:i4>
      </vt:variant>
      <vt:variant>
        <vt:lpstr>主题</vt:lpstr>
      </vt:variant>
      <vt:variant>
        <vt:i4>10</vt:i4>
      </vt:variant>
      <vt:variant>
        <vt:lpstr>嵌入 OLE 服务器</vt:lpstr>
      </vt:variant>
      <vt:variant>
        <vt:i4>1</vt:i4>
      </vt:variant>
      <vt:variant>
        <vt:lpstr>幻灯片标题</vt:lpstr>
      </vt:variant>
      <vt:variant>
        <vt:i4>57</vt:i4>
      </vt:variant>
    </vt:vector>
  </HeadingPairs>
  <TitlesOfParts>
    <vt:vector size="80" baseType="lpstr">
      <vt:lpstr>ITC Avant Garde Std Bk</vt:lpstr>
      <vt:lpstr>LiHei Pro</vt:lpstr>
      <vt:lpstr>Signika</vt:lpstr>
      <vt:lpstr>等线</vt:lpstr>
      <vt:lpstr>等线 Light</vt:lpstr>
      <vt:lpstr>迷你简汉真广标</vt:lpstr>
      <vt:lpstr>微软雅黑</vt:lpstr>
      <vt:lpstr>微软雅黑 Light</vt:lpstr>
      <vt:lpstr>Arial</vt:lpstr>
      <vt:lpstr>Calibri</vt:lpstr>
      <vt:lpstr>Impact</vt:lpstr>
      <vt:lpstr>Times New Roman</vt:lpstr>
      <vt:lpstr>Office 主题​​</vt:lpstr>
      <vt:lpstr>1_Office Theme</vt:lpstr>
      <vt:lpstr>2_Office Theme</vt:lpstr>
      <vt:lpstr>3_Office Theme</vt:lpstr>
      <vt:lpstr>4_Office Theme</vt:lpstr>
      <vt:lpstr>5_Office Theme</vt:lpstr>
      <vt:lpstr>6_Office Theme</vt:lpstr>
      <vt:lpstr>7_Office Theme</vt:lpstr>
      <vt:lpstr>8_Office Theme</vt:lpstr>
      <vt:lpstr>Office Theme</vt:lpstr>
      <vt:lpstr>Microsoft Word 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http://www.ypppt.com/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keywords>http:/www.ypppt.com</cp:keywords>
  <dc:description>http://www.ypppt.com/</dc:description>
  <cp:lastModifiedBy>胡锦波</cp:lastModifiedBy>
  <cp:revision>1097</cp:revision>
  <dcterms:created xsi:type="dcterms:W3CDTF">2015-12-01T09:06:00Z</dcterms:created>
  <dcterms:modified xsi:type="dcterms:W3CDTF">2019-01-15T15:31:16Z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